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handoutMasterIdLst>
    <p:handoutMasterId r:id="rId22"/>
  </p:handoutMasterIdLst>
  <p:sldIdLst>
    <p:sldId id="259" r:id="rId2"/>
    <p:sldId id="360" r:id="rId3"/>
    <p:sldId id="362" r:id="rId4"/>
    <p:sldId id="361" r:id="rId5"/>
    <p:sldId id="364" r:id="rId6"/>
    <p:sldId id="329" r:id="rId7"/>
    <p:sldId id="363" r:id="rId8"/>
    <p:sldId id="368" r:id="rId9"/>
    <p:sldId id="349" r:id="rId10"/>
    <p:sldId id="356" r:id="rId11"/>
    <p:sldId id="357" r:id="rId12"/>
    <p:sldId id="358" r:id="rId13"/>
    <p:sldId id="366" r:id="rId14"/>
    <p:sldId id="367" r:id="rId15"/>
    <p:sldId id="309" r:id="rId16"/>
    <p:sldId id="365" r:id="rId17"/>
    <p:sldId id="333" r:id="rId18"/>
    <p:sldId id="334" r:id="rId19"/>
    <p:sldId id="345" r:id="rId2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83260" autoAdjust="0"/>
  </p:normalViewPr>
  <p:slideViewPr>
    <p:cSldViewPr snapToGrid="0" snapToObjects="1">
      <p:cViewPr varScale="1">
        <p:scale>
          <a:sx n="74" d="100"/>
          <a:sy n="74" d="100"/>
        </p:scale>
        <p:origin x="888" y="78"/>
      </p:cViewPr>
      <p:guideLst>
        <p:guide orient="horz" pos="396"/>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1" dirty="0" smtClean="0">
                <a:latin typeface="+mj-lt"/>
              </a:rPr>
              <a:t>Willingness to host additional turbines elsewhere </a:t>
            </a:r>
            <a:r>
              <a:rPr lang="en-US" sz="2400" b="1" u="sng" dirty="0" smtClean="0">
                <a:latin typeface="+mj-lt"/>
              </a:rPr>
              <a:t>in the state</a:t>
            </a:r>
            <a:endParaRPr lang="en-US" sz="2400" b="1" u="sng" dirty="0">
              <a:latin typeface="+mj-lt"/>
            </a:endParaRP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tx2"/>
              </a:solidFill>
              <a:ln w="19050">
                <a:solidFill>
                  <a:schemeClr val="lt1"/>
                </a:solidFill>
              </a:ln>
              <a:effectLst/>
            </c:spPr>
            <c:extLst>
              <c:ext xmlns:c16="http://schemas.microsoft.com/office/drawing/2014/chart" uri="{C3380CC4-5D6E-409C-BE32-E72D297353CC}">
                <c16:uniqueId val="{00000001-53F2-46D5-9FE8-8282FDAED9E4}"/>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53F2-46D5-9FE8-8282FDAED9E4}"/>
              </c:ext>
            </c:extLst>
          </c:dPt>
          <c:dPt>
            <c:idx val="2"/>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5-53F2-46D5-9FE8-8282FDAED9E4}"/>
              </c:ext>
            </c:extLst>
          </c:dPt>
          <c:dPt>
            <c:idx val="3"/>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7-53F2-46D5-9FE8-8282FDAED9E4}"/>
              </c:ext>
            </c:extLst>
          </c:dPt>
          <c:dPt>
            <c:idx val="4"/>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9-53F2-46D5-9FE8-8282FDAED9E4}"/>
              </c:ext>
            </c:extLst>
          </c:dPt>
          <c:dLbls>
            <c:dLbl>
              <c:idx val="0"/>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53F2-46D5-9FE8-8282FDAED9E4}"/>
                </c:ext>
              </c:extLst>
            </c:dLbl>
            <c:dLbl>
              <c:idx val="1"/>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53F2-46D5-9FE8-8282FDAED9E4}"/>
                </c:ext>
              </c:extLst>
            </c:dLbl>
            <c:dLbl>
              <c:idx val="4"/>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9-53F2-46D5-9FE8-8282FDAED9E4}"/>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Sheet1!$A$2:$A$6</c:f>
              <c:strCache>
                <c:ptCount val="5"/>
                <c:pt idx="0">
                  <c:v>Strongly support</c:v>
                </c:pt>
                <c:pt idx="1">
                  <c:v>Somewhat support</c:v>
                </c:pt>
                <c:pt idx="2">
                  <c:v>Neither</c:v>
                </c:pt>
                <c:pt idx="3">
                  <c:v>Somewhat oppose</c:v>
                </c:pt>
                <c:pt idx="4">
                  <c:v>Strongly oppose</c:v>
                </c:pt>
              </c:strCache>
            </c:strRef>
          </c:cat>
          <c:val>
            <c:numRef>
              <c:f>Sheet1!$B$2:$B$6</c:f>
              <c:numCache>
                <c:formatCode>0%</c:formatCode>
                <c:ptCount val="5"/>
                <c:pt idx="0">
                  <c:v>0.26</c:v>
                </c:pt>
                <c:pt idx="1">
                  <c:v>0.23</c:v>
                </c:pt>
                <c:pt idx="2">
                  <c:v>0.3</c:v>
                </c:pt>
                <c:pt idx="3">
                  <c:v>0.08</c:v>
                </c:pt>
                <c:pt idx="4">
                  <c:v>0.14000000000000001</c:v>
                </c:pt>
              </c:numCache>
            </c:numRef>
          </c:val>
          <c:extLst>
            <c:ext xmlns:c16="http://schemas.microsoft.com/office/drawing/2014/chart" uri="{C3380CC4-5D6E-409C-BE32-E72D297353CC}">
              <c16:uniqueId val="{0000000A-53F2-46D5-9FE8-8282FDAED9E4}"/>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58334512005443762"/>
          <c:y val="0.33151662972056994"/>
          <c:w val="0.38424747253815494"/>
          <c:h val="0.4655672174076544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1" dirty="0" smtClean="0">
                <a:latin typeface="+mj-lt"/>
              </a:rPr>
              <a:t>Willingness to host additional turbines </a:t>
            </a:r>
          </a:p>
          <a:p>
            <a:pPr>
              <a:defRPr sz="2400"/>
            </a:pPr>
            <a:r>
              <a:rPr lang="en-US" sz="2400" b="1" u="sng" dirty="0" smtClean="0">
                <a:latin typeface="+mj-lt"/>
              </a:rPr>
              <a:t>in their township</a:t>
            </a:r>
            <a:endParaRPr lang="en-US" sz="2400" b="1" u="sng" dirty="0">
              <a:latin typeface="+mj-lt"/>
            </a:endParaRP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tx2"/>
              </a:solidFill>
              <a:ln w="19050">
                <a:solidFill>
                  <a:schemeClr val="lt1"/>
                </a:solidFill>
              </a:ln>
              <a:effectLst/>
            </c:spPr>
            <c:extLst>
              <c:ext xmlns:c16="http://schemas.microsoft.com/office/drawing/2014/chart" uri="{C3380CC4-5D6E-409C-BE32-E72D297353CC}">
                <c16:uniqueId val="{00000001-53F2-46D5-9FE8-8282FDAED9E4}"/>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53F2-46D5-9FE8-8282FDAED9E4}"/>
              </c:ext>
            </c:extLst>
          </c:dPt>
          <c:dPt>
            <c:idx val="2"/>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5-53F2-46D5-9FE8-8282FDAED9E4}"/>
              </c:ext>
            </c:extLst>
          </c:dPt>
          <c:dPt>
            <c:idx val="3"/>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7-53F2-46D5-9FE8-8282FDAED9E4}"/>
              </c:ext>
            </c:extLst>
          </c:dPt>
          <c:dPt>
            <c:idx val="4"/>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9-53F2-46D5-9FE8-8282FDAED9E4}"/>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53F2-46D5-9FE8-8282FDAED9E4}"/>
                </c:ext>
              </c:extLst>
            </c:dLbl>
            <c:dLbl>
              <c:idx val="4"/>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9-53F2-46D5-9FE8-8282FDAED9E4}"/>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Sheet1!$A$2:$A$6</c:f>
              <c:strCache>
                <c:ptCount val="5"/>
                <c:pt idx="0">
                  <c:v>Strongly support</c:v>
                </c:pt>
                <c:pt idx="1">
                  <c:v>Somewhat support</c:v>
                </c:pt>
                <c:pt idx="2">
                  <c:v>Neither</c:v>
                </c:pt>
                <c:pt idx="3">
                  <c:v>Somewhat oppose</c:v>
                </c:pt>
                <c:pt idx="4">
                  <c:v>Strongly oppose</c:v>
                </c:pt>
              </c:strCache>
            </c:strRef>
          </c:cat>
          <c:val>
            <c:numRef>
              <c:f>Sheet1!$B$2:$B$6</c:f>
              <c:numCache>
                <c:formatCode>0%</c:formatCode>
                <c:ptCount val="5"/>
                <c:pt idx="0">
                  <c:v>0.21</c:v>
                </c:pt>
                <c:pt idx="1">
                  <c:v>0.21</c:v>
                </c:pt>
                <c:pt idx="2">
                  <c:v>0.23</c:v>
                </c:pt>
                <c:pt idx="3">
                  <c:v>0.1</c:v>
                </c:pt>
                <c:pt idx="4">
                  <c:v>0.26</c:v>
                </c:pt>
              </c:numCache>
            </c:numRef>
          </c:val>
          <c:extLst>
            <c:ext xmlns:c16="http://schemas.microsoft.com/office/drawing/2014/chart" uri="{C3380CC4-5D6E-409C-BE32-E72D297353CC}">
              <c16:uniqueId val="{0000000A-53F2-46D5-9FE8-8282FDAED9E4}"/>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58334512005443762"/>
          <c:y val="0.33151662972056994"/>
          <c:w val="0.38424747253815494"/>
          <c:h val="0.4655672174076544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1" dirty="0" smtClean="0">
                <a:latin typeface="+mj-lt"/>
              </a:rPr>
              <a:t>Turbines’ effect on overall quality of life in township</a:t>
            </a:r>
            <a:endParaRPr lang="en-US" sz="2400" b="1" dirty="0">
              <a:latin typeface="+mj-lt"/>
            </a:endParaRP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tx2"/>
              </a:solidFill>
              <a:ln w="19050">
                <a:solidFill>
                  <a:schemeClr val="lt1"/>
                </a:solidFill>
              </a:ln>
              <a:effectLst/>
            </c:spPr>
            <c:extLst>
              <c:ext xmlns:c16="http://schemas.microsoft.com/office/drawing/2014/chart" uri="{C3380CC4-5D6E-409C-BE32-E72D297353CC}">
                <c16:uniqueId val="{00000001-53F2-46D5-9FE8-8282FDAED9E4}"/>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53F2-46D5-9FE8-8282FDAED9E4}"/>
              </c:ext>
            </c:extLst>
          </c:dPt>
          <c:dPt>
            <c:idx val="2"/>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5-53F2-46D5-9FE8-8282FDAED9E4}"/>
              </c:ext>
            </c:extLst>
          </c:dPt>
          <c:dPt>
            <c:idx val="3"/>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7-53F2-46D5-9FE8-8282FDAED9E4}"/>
              </c:ext>
            </c:extLst>
          </c:dPt>
          <c:dPt>
            <c:idx val="4"/>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9-53F2-46D5-9FE8-8282FDAED9E4}"/>
              </c:ext>
            </c:extLst>
          </c:dPt>
          <c:dLbls>
            <c:dLbl>
              <c:idx val="0"/>
              <c:layout/>
              <c:tx>
                <c:rich>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r>
                      <a:rPr lang="en-US" dirty="0" smtClean="0"/>
                      <a:t>3</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3F2-46D5-9FE8-8282FDAED9E4}"/>
                </c:ext>
              </c:extLst>
            </c:dLbl>
            <c:dLbl>
              <c:idx val="1"/>
              <c:layout/>
              <c:tx>
                <c:rich>
                  <a:bodyPr/>
                  <a:lstStyle/>
                  <a:p>
                    <a:r>
                      <a:rPr lang="en-US" dirty="0" smtClean="0"/>
                      <a:t>13%</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53F2-46D5-9FE8-8282FDAED9E4}"/>
                </c:ext>
              </c:extLst>
            </c:dLbl>
            <c:dLbl>
              <c:idx val="2"/>
              <c:layout/>
              <c:tx>
                <c:rich>
                  <a:bodyPr/>
                  <a:lstStyle/>
                  <a:p>
                    <a:r>
                      <a:rPr lang="en-US" dirty="0" smtClean="0"/>
                      <a:t>55%</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53F2-46D5-9FE8-8282FDAED9E4}"/>
                </c:ext>
              </c:extLst>
            </c:dLbl>
            <c:dLbl>
              <c:idx val="3"/>
              <c:layout/>
              <c:tx>
                <c:rich>
                  <a:bodyPr/>
                  <a:lstStyle/>
                  <a:p>
                    <a:r>
                      <a:rPr lang="en-US" dirty="0" smtClean="0"/>
                      <a:t>19%</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53F2-46D5-9FE8-8282FDAED9E4}"/>
                </c:ext>
              </c:extLst>
            </c:dLbl>
            <c:dLbl>
              <c:idx val="4"/>
              <c:layout/>
              <c:tx>
                <c:rich>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r>
                      <a:rPr lang="en-US" dirty="0" smtClean="0"/>
                      <a:t>10%</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53F2-46D5-9FE8-8282FDAED9E4}"/>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Greatly improved</c:v>
                </c:pt>
                <c:pt idx="1">
                  <c:v>Somewhat improved</c:v>
                </c:pt>
                <c:pt idx="2">
                  <c:v>Neither</c:v>
                </c:pt>
                <c:pt idx="3">
                  <c:v>Somewhat worsened</c:v>
                </c:pt>
                <c:pt idx="4">
                  <c:v>Greatly worsened</c:v>
                </c:pt>
              </c:strCache>
            </c:strRef>
          </c:cat>
          <c:val>
            <c:numRef>
              <c:f>Sheet1!$B$2:$B$6</c:f>
              <c:numCache>
                <c:formatCode>General</c:formatCode>
                <c:ptCount val="5"/>
                <c:pt idx="0">
                  <c:v>3</c:v>
                </c:pt>
                <c:pt idx="1">
                  <c:v>13</c:v>
                </c:pt>
                <c:pt idx="2">
                  <c:v>55</c:v>
                </c:pt>
                <c:pt idx="3">
                  <c:v>19</c:v>
                </c:pt>
                <c:pt idx="4">
                  <c:v>10</c:v>
                </c:pt>
              </c:numCache>
            </c:numRef>
          </c:val>
          <c:extLst>
            <c:ext xmlns:c16="http://schemas.microsoft.com/office/drawing/2014/chart" uri="{C3380CC4-5D6E-409C-BE32-E72D297353CC}">
              <c16:uniqueId val="{0000000A-53F2-46D5-9FE8-8282FDAED9E4}"/>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58334512005443762"/>
          <c:y val="0.33151662972056994"/>
          <c:w val="0.38424747253815494"/>
          <c:h val="0.4655672174076544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dirty="0" smtClean="0">
                <a:latin typeface="+mj-lt"/>
              </a:rPr>
              <a:t>Impact of wind</a:t>
            </a:r>
            <a:r>
              <a:rPr lang="en-US" sz="2000" b="1" baseline="0" dirty="0" smtClean="0">
                <a:latin typeface="+mj-lt"/>
              </a:rPr>
              <a:t> turbines on…</a:t>
            </a:r>
            <a:endParaRPr lang="en-US" sz="2000" b="1" dirty="0">
              <a:latin typeface="+mj-lt"/>
            </a:endParaRPr>
          </a:p>
        </c:rich>
      </c:tx>
      <c:layout>
        <c:manualLayout>
          <c:xMode val="edge"/>
          <c:yMode val="edge"/>
          <c:x val="0.19501388888888888"/>
          <c:y val="0"/>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5277777777777777E-2"/>
          <c:y val="2.7917679152004358E-4"/>
          <c:w val="0.74884066054243226"/>
          <c:h val="0.72644638824936969"/>
        </c:manualLayout>
      </c:layout>
      <c:barChart>
        <c:barDir val="col"/>
        <c:grouping val="stacked"/>
        <c:varyColors val="0"/>
        <c:ser>
          <c:idx val="4"/>
          <c:order val="0"/>
          <c:tx>
            <c:strRef>
              <c:f>Sheet1!$A$6</c:f>
              <c:strCache>
                <c:ptCount val="1"/>
                <c:pt idx="0">
                  <c:v>Greatly worsened</c:v>
                </c:pt>
              </c:strCache>
            </c:strRef>
          </c:tx>
          <c:spPr>
            <a:solidFill>
              <a:schemeClr val="accent3">
                <a:lumMod val="75000"/>
              </a:schemeClr>
            </a:solidFill>
            <a:ln>
              <a:noFill/>
            </a:ln>
            <a:effectLst/>
          </c:spPr>
          <c:invertIfNegative val="0"/>
          <c:dLbls>
            <c:delete val="1"/>
          </c:dLbls>
          <c:cat>
            <c:strRef>
              <c:extLst>
                <c:ext xmlns:c15="http://schemas.microsoft.com/office/drawing/2012/chart" uri="{02D57815-91ED-43cb-92C2-25804820EDAC}">
                  <c15:fullRef>
                    <c15:sqref>Sheet1!$B$1:$G$1</c15:sqref>
                  </c15:fullRef>
                </c:ext>
              </c:extLst>
              <c:f>(Sheet1!$B$1,Sheet1!$D$1:$E$1)</c:f>
              <c:strCache>
                <c:ptCount val="3"/>
                <c:pt idx="0">
                  <c:v>Local schools                 (n=1,865)</c:v>
                </c:pt>
                <c:pt idx="1">
                  <c:v>Township services       (n=1,855)</c:v>
                </c:pt>
                <c:pt idx="2">
                  <c:v>County services      (n=1,852)</c:v>
                </c:pt>
              </c:strCache>
            </c:strRef>
          </c:cat>
          <c:val>
            <c:numRef>
              <c:extLst>
                <c:ext xmlns:c15="http://schemas.microsoft.com/office/drawing/2012/chart" uri="{02D57815-91ED-43cb-92C2-25804820EDAC}">
                  <c15:fullRef>
                    <c15:sqref>Sheet1!$B$6:$G$6</c15:sqref>
                  </c15:fullRef>
                </c:ext>
              </c:extLst>
              <c:f>(Sheet1!$B$6,Sheet1!$D$6:$E$6)</c:f>
              <c:numCache>
                <c:formatCode>0%</c:formatCode>
                <c:ptCount val="3"/>
                <c:pt idx="0">
                  <c:v>0.01</c:v>
                </c:pt>
                <c:pt idx="1">
                  <c:v>0.02</c:v>
                </c:pt>
                <c:pt idx="2">
                  <c:v>0.02</c:v>
                </c:pt>
              </c:numCache>
            </c:numRef>
          </c:val>
          <c:extLst>
            <c:ext xmlns:c16="http://schemas.microsoft.com/office/drawing/2014/chart" uri="{C3380CC4-5D6E-409C-BE32-E72D297353CC}">
              <c16:uniqueId val="{00000000-B28E-4F5E-A6C4-17A3708048BB}"/>
            </c:ext>
          </c:extLst>
        </c:ser>
        <c:ser>
          <c:idx val="3"/>
          <c:order val="1"/>
          <c:tx>
            <c:strRef>
              <c:f>Sheet1!$A$5</c:f>
              <c:strCache>
                <c:ptCount val="1"/>
                <c:pt idx="0">
                  <c:v>Somewhat worsened</c:v>
                </c:pt>
              </c:strCache>
            </c:strRef>
          </c:tx>
          <c:spPr>
            <a:solidFill>
              <a:schemeClr val="accent3">
                <a:lumMod val="60000"/>
                <a:lumOff val="40000"/>
              </a:schemeClr>
            </a:solidFill>
            <a:ln>
              <a:noFill/>
            </a:ln>
            <a:effectLst/>
          </c:spPr>
          <c:invertIfNegative val="0"/>
          <c:dLbls>
            <c:dLbl>
              <c:idx val="0"/>
              <c:layout/>
              <c:tx>
                <c:rich>
                  <a:bodyPr/>
                  <a:lstStyle/>
                  <a:p>
                    <a:r>
                      <a:rPr lang="en-US" smtClean="0"/>
                      <a:t>3%</a:t>
                    </a:r>
                    <a:endParaRPr lang="en-US"/>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28E-4F5E-A6C4-17A3708048BB}"/>
                </c:ext>
              </c:extLst>
            </c:dLbl>
            <c:dLbl>
              <c:idx val="1"/>
              <c:layout/>
              <c:tx>
                <c:rich>
                  <a:bodyPr/>
                  <a:lstStyle/>
                  <a:p>
                    <a:r>
                      <a:rPr lang="en-US" smtClean="0"/>
                      <a:t>5%</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B28E-4F5E-A6C4-17A3708048BB}"/>
                </c:ext>
              </c:extLst>
            </c:dLbl>
            <c:dLbl>
              <c:idx val="2"/>
              <c:layout/>
              <c:tx>
                <c:rich>
                  <a:bodyPr/>
                  <a:lstStyle/>
                  <a:p>
                    <a:r>
                      <a:rPr lang="en-US" smtClean="0"/>
                      <a:t>5%</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28E-4F5E-A6C4-17A3708048BB}"/>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Sheet1!$B$1:$G$1</c15:sqref>
                  </c15:fullRef>
                </c:ext>
              </c:extLst>
              <c:f>(Sheet1!$B$1,Sheet1!$D$1:$E$1)</c:f>
              <c:strCache>
                <c:ptCount val="3"/>
                <c:pt idx="0">
                  <c:v>Local schools                 (n=1,865)</c:v>
                </c:pt>
                <c:pt idx="1">
                  <c:v>Township services       (n=1,855)</c:v>
                </c:pt>
                <c:pt idx="2">
                  <c:v>County services      (n=1,852)</c:v>
                </c:pt>
              </c:strCache>
            </c:strRef>
          </c:cat>
          <c:val>
            <c:numRef>
              <c:extLst>
                <c:ext xmlns:c15="http://schemas.microsoft.com/office/drawing/2012/chart" uri="{02D57815-91ED-43cb-92C2-25804820EDAC}">
                  <c15:fullRef>
                    <c15:sqref>Sheet1!$B$5:$G$5</c15:sqref>
                  </c15:fullRef>
                </c:ext>
              </c:extLst>
              <c:f>(Sheet1!$B$5,Sheet1!$D$5:$E$5)</c:f>
              <c:numCache>
                <c:formatCode>0%</c:formatCode>
                <c:ptCount val="3"/>
                <c:pt idx="0">
                  <c:v>0.02</c:v>
                </c:pt>
                <c:pt idx="1">
                  <c:v>0.03</c:v>
                </c:pt>
                <c:pt idx="2">
                  <c:v>0.04</c:v>
                </c:pt>
              </c:numCache>
            </c:numRef>
          </c:val>
          <c:extLst>
            <c:ext xmlns:c16="http://schemas.microsoft.com/office/drawing/2014/chart" uri="{C3380CC4-5D6E-409C-BE32-E72D297353CC}">
              <c16:uniqueId val="{00000004-B28E-4F5E-A6C4-17A3708048BB}"/>
            </c:ext>
          </c:extLst>
        </c:ser>
        <c:ser>
          <c:idx val="2"/>
          <c:order val="2"/>
          <c:tx>
            <c:strRef>
              <c:f>Sheet1!$A$4</c:f>
              <c:strCache>
                <c:ptCount val="1"/>
                <c:pt idx="0">
                  <c:v>Neither improved nor worsened</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Sheet1!$B$1:$G$1</c15:sqref>
                  </c15:fullRef>
                </c:ext>
              </c:extLst>
              <c:f>(Sheet1!$B$1,Sheet1!$D$1:$E$1)</c:f>
              <c:strCache>
                <c:ptCount val="3"/>
                <c:pt idx="0">
                  <c:v>Local schools                 (n=1,865)</c:v>
                </c:pt>
                <c:pt idx="1">
                  <c:v>Township services       (n=1,855)</c:v>
                </c:pt>
                <c:pt idx="2">
                  <c:v>County services      (n=1,852)</c:v>
                </c:pt>
              </c:strCache>
            </c:strRef>
          </c:cat>
          <c:val>
            <c:numRef>
              <c:extLst>
                <c:ext xmlns:c15="http://schemas.microsoft.com/office/drawing/2012/chart" uri="{02D57815-91ED-43cb-92C2-25804820EDAC}">
                  <c15:fullRef>
                    <c15:sqref>Sheet1!$B$4:$G$4</c15:sqref>
                  </c15:fullRef>
                </c:ext>
              </c:extLst>
              <c:f>(Sheet1!$B$4,Sheet1!$D$4:$E$4)</c:f>
              <c:numCache>
                <c:formatCode>0%</c:formatCode>
                <c:ptCount val="3"/>
                <c:pt idx="0">
                  <c:v>0.64</c:v>
                </c:pt>
                <c:pt idx="1">
                  <c:v>0.73</c:v>
                </c:pt>
                <c:pt idx="2">
                  <c:v>0.77</c:v>
                </c:pt>
              </c:numCache>
            </c:numRef>
          </c:val>
          <c:extLst>
            <c:ext xmlns:c16="http://schemas.microsoft.com/office/drawing/2014/chart" uri="{C3380CC4-5D6E-409C-BE32-E72D297353CC}">
              <c16:uniqueId val="{00000005-B28E-4F5E-A6C4-17A3708048BB}"/>
            </c:ext>
          </c:extLst>
        </c:ser>
        <c:ser>
          <c:idx val="1"/>
          <c:order val="3"/>
          <c:tx>
            <c:strRef>
              <c:f>Sheet1!$A$3</c:f>
              <c:strCache>
                <c:ptCount val="1"/>
                <c:pt idx="0">
                  <c:v>Somewhat improved</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Sheet1!$B$1:$G$1</c15:sqref>
                  </c15:fullRef>
                </c:ext>
              </c:extLst>
              <c:f>(Sheet1!$B$1,Sheet1!$D$1:$E$1)</c:f>
              <c:strCache>
                <c:ptCount val="3"/>
                <c:pt idx="0">
                  <c:v>Local schools                 (n=1,865)</c:v>
                </c:pt>
                <c:pt idx="1">
                  <c:v>Township services       (n=1,855)</c:v>
                </c:pt>
                <c:pt idx="2">
                  <c:v>County services      (n=1,852)</c:v>
                </c:pt>
              </c:strCache>
            </c:strRef>
          </c:cat>
          <c:val>
            <c:numRef>
              <c:extLst>
                <c:ext xmlns:c15="http://schemas.microsoft.com/office/drawing/2012/chart" uri="{02D57815-91ED-43cb-92C2-25804820EDAC}">
                  <c15:fullRef>
                    <c15:sqref>Sheet1!$B$3:$G$3</c15:sqref>
                  </c15:fullRef>
                </c:ext>
              </c:extLst>
              <c:f>(Sheet1!$B$3,Sheet1!$D$3:$E$3)</c:f>
              <c:numCache>
                <c:formatCode>0%</c:formatCode>
                <c:ptCount val="3"/>
                <c:pt idx="0">
                  <c:v>0.24</c:v>
                </c:pt>
                <c:pt idx="1">
                  <c:v>0.18</c:v>
                </c:pt>
                <c:pt idx="2">
                  <c:v>0.15</c:v>
                </c:pt>
              </c:numCache>
            </c:numRef>
          </c:val>
          <c:extLst>
            <c:ext xmlns:c16="http://schemas.microsoft.com/office/drawing/2014/chart" uri="{C3380CC4-5D6E-409C-BE32-E72D297353CC}">
              <c16:uniqueId val="{00000006-B28E-4F5E-A6C4-17A3708048BB}"/>
            </c:ext>
          </c:extLst>
        </c:ser>
        <c:ser>
          <c:idx val="0"/>
          <c:order val="4"/>
          <c:tx>
            <c:strRef>
              <c:f>Sheet1!$A$2</c:f>
              <c:strCache>
                <c:ptCount val="1"/>
                <c:pt idx="0">
                  <c:v>Greatly improved</c:v>
                </c:pt>
              </c:strCache>
            </c:strRef>
          </c:tx>
          <c:spPr>
            <a:solidFill>
              <a:schemeClr val="tx2">
                <a:lumMod val="75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7-B28E-4F5E-A6C4-17A3708048BB}"/>
                </c:ext>
              </c:extLst>
            </c:dLbl>
            <c:dLbl>
              <c:idx val="1"/>
              <c:layout>
                <c:manualLayout>
                  <c:x val="-4.1666666666667178E-3"/>
                  <c:y val="-2.6498843440242604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B28E-4F5E-A6C4-17A3708048BB}"/>
                </c:ext>
              </c:extLst>
            </c:dLbl>
            <c:dLbl>
              <c:idx val="2"/>
              <c:layout>
                <c:manualLayout>
                  <c:x val="-1.0185067526415994E-16"/>
                  <c:y val="-2.6498843440242604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B28E-4F5E-A6C4-17A3708048BB}"/>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Sheet1!$B$1:$G$1</c15:sqref>
                  </c15:fullRef>
                </c:ext>
              </c:extLst>
              <c:f>(Sheet1!$B$1,Sheet1!$D$1:$E$1)</c:f>
              <c:strCache>
                <c:ptCount val="3"/>
                <c:pt idx="0">
                  <c:v>Local schools                 (n=1,865)</c:v>
                </c:pt>
                <c:pt idx="1">
                  <c:v>Township services       (n=1,855)</c:v>
                </c:pt>
                <c:pt idx="2">
                  <c:v>County services      (n=1,852)</c:v>
                </c:pt>
              </c:strCache>
            </c:strRef>
          </c:cat>
          <c:val>
            <c:numRef>
              <c:extLst>
                <c:ext xmlns:c15="http://schemas.microsoft.com/office/drawing/2012/chart" uri="{02D57815-91ED-43cb-92C2-25804820EDAC}">
                  <c15:fullRef>
                    <c15:sqref>Sheet1!$B$2:$G$2</c15:sqref>
                  </c15:fullRef>
                </c:ext>
              </c:extLst>
              <c:f>(Sheet1!$B$2,Sheet1!$D$2:$E$2)</c:f>
              <c:numCache>
                <c:formatCode>0%</c:formatCode>
                <c:ptCount val="3"/>
                <c:pt idx="0">
                  <c:v>0.09</c:v>
                </c:pt>
                <c:pt idx="1">
                  <c:v>0.04</c:v>
                </c:pt>
                <c:pt idx="2">
                  <c:v>0.03</c:v>
                </c:pt>
              </c:numCache>
            </c:numRef>
          </c:val>
          <c:extLst>
            <c:ext xmlns:c16="http://schemas.microsoft.com/office/drawing/2014/chart" uri="{C3380CC4-5D6E-409C-BE32-E72D297353CC}">
              <c16:uniqueId val="{0000000A-B28E-4F5E-A6C4-17A3708048BB}"/>
            </c:ext>
          </c:extLst>
        </c:ser>
        <c:dLbls>
          <c:dLblPos val="ctr"/>
          <c:showLegendKey val="0"/>
          <c:showVal val="1"/>
          <c:showCatName val="0"/>
          <c:showSerName val="0"/>
          <c:showPercent val="0"/>
          <c:showBubbleSize val="0"/>
        </c:dLbls>
        <c:gapWidth val="150"/>
        <c:overlap val="100"/>
        <c:axId val="149887424"/>
        <c:axId val="449707504"/>
      </c:barChart>
      <c:catAx>
        <c:axId val="14988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49707504"/>
        <c:crosses val="autoZero"/>
        <c:auto val="1"/>
        <c:lblAlgn val="ctr"/>
        <c:lblOffset val="100"/>
        <c:noMultiLvlLbl val="0"/>
      </c:catAx>
      <c:valAx>
        <c:axId val="449707504"/>
        <c:scaling>
          <c:orientation val="minMax"/>
          <c:max val="1.2"/>
        </c:scaling>
        <c:delete val="1"/>
        <c:axPos val="l"/>
        <c:numFmt formatCode="0%" sourceLinked="1"/>
        <c:majorTickMark val="out"/>
        <c:minorTickMark val="none"/>
        <c:tickLblPos val="nextTo"/>
        <c:crossAx val="149887424"/>
        <c:crosses val="autoZero"/>
        <c:crossBetween val="between"/>
      </c:valAx>
      <c:spPr>
        <a:solidFill>
          <a:schemeClr val="bg1"/>
        </a:solidFill>
        <a:ln>
          <a:noFill/>
        </a:ln>
        <a:effectLst/>
      </c:spPr>
    </c:plotArea>
    <c:legend>
      <c:legendPos val="r"/>
      <c:layout>
        <c:manualLayout>
          <c:xMode val="edge"/>
          <c:yMode val="edge"/>
          <c:x val="0.79745177165354342"/>
          <c:y val="4.121383898968882E-2"/>
          <c:w val="0.18310378390201223"/>
          <c:h val="0.7878124836737140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smtClean="0">
                <a:latin typeface="+mj-lt"/>
              </a:rPr>
              <a:t>%  who said</a:t>
            </a:r>
            <a:r>
              <a:rPr lang="en-US" b="1" baseline="0" dirty="0" smtClean="0">
                <a:latin typeface="+mj-lt"/>
              </a:rPr>
              <a:t> Township Services Improved </a:t>
            </a:r>
            <a:br>
              <a:rPr lang="en-US" b="1" baseline="0" dirty="0" smtClean="0">
                <a:latin typeface="+mj-lt"/>
              </a:rPr>
            </a:br>
            <a:r>
              <a:rPr lang="en-US" b="1" baseline="0" dirty="0" smtClean="0">
                <a:latin typeface="+mj-lt"/>
              </a:rPr>
              <a:t>from Wind Development</a:t>
            </a:r>
            <a:endParaRPr lang="en-US" b="1" dirty="0">
              <a:latin typeface="+mj-lt"/>
            </a:endParaRPr>
          </a:p>
        </c:rich>
      </c:tx>
      <c:layout>
        <c:manualLayout>
          <c:xMode val="edge"/>
          <c:yMode val="edge"/>
          <c:x val="0.21264265577913871"/>
          <c:y val="3.9284457252522831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Sheet1!$A$2</c:f>
              <c:strCache>
                <c:ptCount val="1"/>
                <c:pt idx="0">
                  <c:v>Improved</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Sheet1!$B$1:$L$1</c15:sqref>
                  </c15:fullRef>
                </c:ext>
              </c:extLst>
              <c:f>Sheet1!$C$1:$L$1</c:f>
              <c:strCache>
                <c:ptCount val="10"/>
                <c:pt idx="0">
                  <c:v>Twp A        (5 turb.)</c:v>
                </c:pt>
                <c:pt idx="1">
                  <c:v>Twp B       (5)</c:v>
                </c:pt>
                <c:pt idx="2">
                  <c:v>Twp C      (14)</c:v>
                </c:pt>
                <c:pt idx="3">
                  <c:v>Twp D    (15)</c:v>
                </c:pt>
                <c:pt idx="4">
                  <c:v>Twp E        (24)</c:v>
                </c:pt>
                <c:pt idx="5">
                  <c:v>Twp F     (24)</c:v>
                </c:pt>
                <c:pt idx="6">
                  <c:v>Twp G     (41)</c:v>
                </c:pt>
                <c:pt idx="7">
                  <c:v>Twp H    (41)</c:v>
                </c:pt>
                <c:pt idx="8">
                  <c:v>Twp I     (61)</c:v>
                </c:pt>
                <c:pt idx="9">
                  <c:v>Twp J     (88)</c:v>
                </c:pt>
              </c:strCache>
            </c:strRef>
          </c:cat>
          <c:val>
            <c:numRef>
              <c:extLst>
                <c:ext xmlns:c15="http://schemas.microsoft.com/office/drawing/2012/chart" uri="{02D57815-91ED-43cb-92C2-25804820EDAC}">
                  <c15:fullRef>
                    <c15:sqref>Sheet1!$B$2:$L$2</c15:sqref>
                  </c15:fullRef>
                </c:ext>
              </c:extLst>
              <c:f>Sheet1!$C$2:$L$2</c:f>
              <c:numCache>
                <c:formatCode>0%</c:formatCode>
                <c:ptCount val="10"/>
                <c:pt idx="0">
                  <c:v>0.14000000000000001</c:v>
                </c:pt>
                <c:pt idx="1">
                  <c:v>0.13</c:v>
                </c:pt>
                <c:pt idx="2">
                  <c:v>0.19</c:v>
                </c:pt>
                <c:pt idx="3">
                  <c:v>0.2</c:v>
                </c:pt>
                <c:pt idx="4">
                  <c:v>0.17</c:v>
                </c:pt>
                <c:pt idx="5">
                  <c:v>0.6</c:v>
                </c:pt>
                <c:pt idx="6">
                  <c:v>0.28999999999999998</c:v>
                </c:pt>
                <c:pt idx="7">
                  <c:v>0.25</c:v>
                </c:pt>
                <c:pt idx="8">
                  <c:v>0.25</c:v>
                </c:pt>
                <c:pt idx="9">
                  <c:v>0.28000000000000003</c:v>
                </c:pt>
              </c:numCache>
            </c:numRef>
          </c:val>
          <c:extLst>
            <c:ext xmlns:c16="http://schemas.microsoft.com/office/drawing/2014/chart" uri="{C3380CC4-5D6E-409C-BE32-E72D297353CC}">
              <c16:uniqueId val="{00000000-7B49-428C-91E7-40539028263F}"/>
            </c:ext>
          </c:extLst>
        </c:ser>
        <c:dLbls>
          <c:dLblPos val="ctr"/>
          <c:showLegendKey val="0"/>
          <c:showVal val="1"/>
          <c:showCatName val="0"/>
          <c:showSerName val="0"/>
          <c:showPercent val="0"/>
          <c:showBubbleSize val="0"/>
        </c:dLbls>
        <c:gapWidth val="150"/>
        <c:overlap val="100"/>
        <c:axId val="526010496"/>
        <c:axId val="526010888"/>
      </c:barChart>
      <c:catAx>
        <c:axId val="5260104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6010888"/>
        <c:crosses val="autoZero"/>
        <c:auto val="1"/>
        <c:lblAlgn val="ctr"/>
        <c:lblOffset val="100"/>
        <c:noMultiLvlLbl val="0"/>
      </c:catAx>
      <c:valAx>
        <c:axId val="526010888"/>
        <c:scaling>
          <c:orientation val="minMax"/>
          <c:max val="0.8"/>
          <c:min val="0"/>
        </c:scaling>
        <c:delete val="1"/>
        <c:axPos val="l"/>
        <c:numFmt formatCode="0%" sourceLinked="1"/>
        <c:majorTickMark val="out"/>
        <c:minorTickMark val="none"/>
        <c:tickLblPos val="nextTo"/>
        <c:crossAx val="526010496"/>
        <c:crosses val="autoZero"/>
        <c:crossBetween val="between"/>
      </c:valAx>
      <c:spPr>
        <a:solidFill>
          <a:schemeClr val="bg1"/>
        </a:solid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7F6E740B-AED7-544F-9787-452704A4C9BC}" type="datetimeFigureOut">
              <a:rPr lang="en-US" smtClean="0"/>
              <a:t>10/15/2018</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CD1349D9-D5C5-AD4B-999A-818B244B9A23}" type="slidenum">
              <a:rPr lang="en-US" smtClean="0"/>
              <a:t>‹#›</a:t>
            </a:fld>
            <a:endParaRPr lang="en-US" dirty="0"/>
          </a:p>
        </p:txBody>
      </p:sp>
    </p:spTree>
    <p:extLst>
      <p:ext uri="{BB962C8B-B14F-4D97-AF65-F5344CB8AC3E}">
        <p14:creationId xmlns:p14="http://schemas.microsoft.com/office/powerpoint/2010/main" val="1070170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FD23182E-392F-5D42-B515-DB9EC8617961}" type="datetimeFigureOut">
              <a:rPr lang="en-US" smtClean="0"/>
              <a:t>10/15/2018</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540A9C8-1AD3-5744-A0A0-123E558A33A4}" type="slidenum">
              <a:rPr lang="en-US" smtClean="0"/>
              <a:t>‹#›</a:t>
            </a:fld>
            <a:endParaRPr lang="en-US" dirty="0"/>
          </a:p>
        </p:txBody>
      </p:sp>
    </p:spTree>
    <p:extLst>
      <p:ext uri="{BB962C8B-B14F-4D97-AF65-F5344CB8AC3E}">
        <p14:creationId xmlns:p14="http://schemas.microsoft.com/office/powerpoint/2010/main" val="221486535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831B3C-1120-412E-BDFD-A7E1A4584D23}" type="slidenum">
              <a:rPr lang="en-US" smtClean="0"/>
              <a:pPr/>
              <a:t>1</a:t>
            </a:fld>
            <a:endParaRPr lang="en-US" dirty="0"/>
          </a:p>
        </p:txBody>
      </p:sp>
    </p:spTree>
    <p:extLst>
      <p:ext uri="{BB962C8B-B14F-4D97-AF65-F5344CB8AC3E}">
        <p14:creationId xmlns:p14="http://schemas.microsoft.com/office/powerpoint/2010/main" val="796289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2100" dirty="0"/>
              <a:t>Huron County: Bingham, Bloomfield, Chandler, McKinley, Oliver Sheridan, Sigel</a:t>
            </a:r>
          </a:p>
          <a:p>
            <a:pPr lvl="2"/>
            <a:r>
              <a:rPr lang="en-US" sz="2100" dirty="0"/>
              <a:t>Missaukee/Osceola Counties: Highland, Richland</a:t>
            </a:r>
          </a:p>
          <a:p>
            <a:pPr lvl="2"/>
            <a:r>
              <a:rPr lang="en-US" sz="2100" dirty="0"/>
              <a:t>Delta County (UP):  Garden</a:t>
            </a:r>
          </a:p>
        </p:txBody>
      </p:sp>
      <p:sp>
        <p:nvSpPr>
          <p:cNvPr id="4" name="Slide Number Placeholder 3"/>
          <p:cNvSpPr>
            <a:spLocks noGrp="1"/>
          </p:cNvSpPr>
          <p:nvPr>
            <p:ph type="sldNum" sz="quarter" idx="10"/>
          </p:nvPr>
        </p:nvSpPr>
        <p:spPr/>
        <p:txBody>
          <a:bodyPr/>
          <a:lstStyle/>
          <a:p>
            <a:fld id="{1540A9C8-1AD3-5744-A0A0-123E558A33A4}" type="slidenum">
              <a:rPr lang="en-US" smtClean="0"/>
              <a:t>17</a:t>
            </a:fld>
            <a:endParaRPr lang="en-US" dirty="0"/>
          </a:p>
        </p:txBody>
      </p:sp>
    </p:spTree>
    <p:extLst>
      <p:ext uri="{BB962C8B-B14F-4D97-AF65-F5344CB8AC3E}">
        <p14:creationId xmlns:p14="http://schemas.microsoft.com/office/powerpoint/2010/main" val="3089148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One of the things I have also looked at is if pooling decreases how positive those with turbines are about the wind energy.  Does getting a smaller check decrease their support compared to those in windfarms with the traditional royalty model.  Running a regression to control for pooling and looking for interactive effects, I’ve found that it doesn’t—so you aren’t shooting yourself in the foot by pooling.  And, in fact, I have some evidence that it does change the narrative about the project.  Looking at open-ended comments on my survey, I’ve found that those in a community where the traditional model is practiced are more likely to talk about the windfarm causing tension, and there were more comments about the “greed” of the few who were getting paid, bringing this on the community.  In the community where pooled royalties model is used, fewer comments about tension, and the tone is different—people were more likely to comment on the “jealousy” of those few who were not getting paid.</a:t>
            </a:r>
          </a:p>
          <a:p>
            <a:endParaRPr lang="en-US" dirty="0"/>
          </a:p>
        </p:txBody>
      </p:sp>
      <p:sp>
        <p:nvSpPr>
          <p:cNvPr id="4" name="Slide Number Placeholder 3"/>
          <p:cNvSpPr>
            <a:spLocks noGrp="1"/>
          </p:cNvSpPr>
          <p:nvPr>
            <p:ph type="sldNum" sz="quarter" idx="10"/>
          </p:nvPr>
        </p:nvSpPr>
        <p:spPr/>
        <p:txBody>
          <a:bodyPr/>
          <a:lstStyle/>
          <a:p>
            <a:fld id="{1540A9C8-1AD3-5744-A0A0-123E558A33A4}" type="slidenum">
              <a:rPr lang="en-US" smtClean="0"/>
              <a:t>19</a:t>
            </a:fld>
            <a:endParaRPr lang="en-US" dirty="0"/>
          </a:p>
        </p:txBody>
      </p:sp>
    </p:spTree>
    <p:extLst>
      <p:ext uri="{BB962C8B-B14F-4D97-AF65-F5344CB8AC3E}">
        <p14:creationId xmlns:p14="http://schemas.microsoft.com/office/powerpoint/2010/main" val="1883203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0A9C8-1AD3-5744-A0A0-123E558A33A4}" type="slidenum">
              <a:rPr lang="en-US" smtClean="0"/>
              <a:t>2</a:t>
            </a:fld>
            <a:endParaRPr lang="en-US" dirty="0"/>
          </a:p>
        </p:txBody>
      </p:sp>
    </p:spTree>
    <p:extLst>
      <p:ext uri="{BB962C8B-B14F-4D97-AF65-F5344CB8AC3E}">
        <p14:creationId xmlns:p14="http://schemas.microsoft.com/office/powerpoint/2010/main" val="2176012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0A9C8-1AD3-5744-A0A0-123E558A33A4}" type="slidenum">
              <a:rPr lang="en-US" smtClean="0"/>
              <a:t>3</a:t>
            </a:fld>
            <a:endParaRPr lang="en-US" dirty="0"/>
          </a:p>
        </p:txBody>
      </p:sp>
    </p:spTree>
    <p:extLst>
      <p:ext uri="{BB962C8B-B14F-4D97-AF65-F5344CB8AC3E}">
        <p14:creationId xmlns:p14="http://schemas.microsoft.com/office/powerpoint/2010/main" val="2268358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0A9C8-1AD3-5744-A0A0-123E558A33A4}" type="slidenum">
              <a:rPr lang="en-US" smtClean="0"/>
              <a:t>4</a:t>
            </a:fld>
            <a:endParaRPr lang="en-US" dirty="0"/>
          </a:p>
        </p:txBody>
      </p:sp>
    </p:spTree>
    <p:extLst>
      <p:ext uri="{BB962C8B-B14F-4D97-AF65-F5344CB8AC3E}">
        <p14:creationId xmlns:p14="http://schemas.microsoft.com/office/powerpoint/2010/main" val="1935078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0A9C8-1AD3-5744-A0A0-123E558A33A4}" type="slidenum">
              <a:rPr lang="en-US" smtClean="0"/>
              <a:t>6</a:t>
            </a:fld>
            <a:endParaRPr lang="en-US" dirty="0"/>
          </a:p>
        </p:txBody>
      </p:sp>
    </p:spTree>
    <p:extLst>
      <p:ext uri="{BB962C8B-B14F-4D97-AF65-F5344CB8AC3E}">
        <p14:creationId xmlns:p14="http://schemas.microsoft.com/office/powerpoint/2010/main" val="4141880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Recall that LNBL’s study found people generally say they’d prefer “community payment”—defined that as open space, schools, buildings, or wildlife enhancement.  There are other studies, too, that have found that that’s what people say they prefer.   From LBNL question was vague on the mechanism—direct donation or through a community benefits agreement (as is common in parts of Europe).  Also unclear if respondents considered the property taxes that are paid in most states as “community payments”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reality, in most states, there is community-level compensation being made—in the form of property tax payments to local governments—but my evidence suggests that people just don’t see it.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540A9C8-1AD3-5744-A0A0-123E558A33A4}" type="slidenum">
              <a:rPr lang="en-US" smtClean="0"/>
              <a:t>9</a:t>
            </a:fld>
            <a:endParaRPr lang="en-US" dirty="0"/>
          </a:p>
        </p:txBody>
      </p:sp>
    </p:spTree>
    <p:extLst>
      <p:ext uri="{BB962C8B-B14F-4D97-AF65-F5344CB8AC3E}">
        <p14:creationId xmlns:p14="http://schemas.microsoft.com/office/powerpoint/2010/main" val="2579932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Michigan, wind developers pay, on average, about $22,000 / turbine to local governments.  This amounts to an estimated $20M per year, statewide.  With revenues really staying at the local level being split roughtly equally between counties, townships, school districts—though there are small shares that go to other local taxing authorities—fire districts, libraries, etc.  </a:t>
            </a:r>
          </a:p>
          <a:p>
            <a:endParaRPr lang="en-US" dirty="0"/>
          </a:p>
        </p:txBody>
      </p:sp>
      <p:sp>
        <p:nvSpPr>
          <p:cNvPr id="4" name="Slide Number Placeholder 3"/>
          <p:cNvSpPr>
            <a:spLocks noGrp="1"/>
          </p:cNvSpPr>
          <p:nvPr>
            <p:ph type="sldNum" sz="quarter" idx="10"/>
          </p:nvPr>
        </p:nvSpPr>
        <p:spPr/>
        <p:txBody>
          <a:bodyPr/>
          <a:lstStyle/>
          <a:p>
            <a:fld id="{1540A9C8-1AD3-5744-A0A0-123E558A33A4}" type="slidenum">
              <a:rPr lang="en-US" smtClean="0"/>
              <a:t>10</a:t>
            </a:fld>
            <a:endParaRPr lang="en-US" dirty="0"/>
          </a:p>
        </p:txBody>
      </p:sp>
    </p:spTree>
    <p:extLst>
      <p:ext uri="{BB962C8B-B14F-4D97-AF65-F5344CB8AC3E}">
        <p14:creationId xmlns:p14="http://schemas.microsoft.com/office/powerpoint/2010/main" val="3123697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asked respondents how these services had changed over since the windfarm had been build, and largely, most said there was no change.  Those that did see a change were much more likely to say that services had improved rather than worsened, but even so, it was fewer than a third that said that.  </a:t>
            </a:r>
          </a:p>
          <a:p>
            <a:endParaRPr lang="en-US" dirty="0"/>
          </a:p>
        </p:txBody>
      </p:sp>
      <p:sp>
        <p:nvSpPr>
          <p:cNvPr id="4" name="Slide Number Placeholder 3"/>
          <p:cNvSpPr>
            <a:spLocks noGrp="1"/>
          </p:cNvSpPr>
          <p:nvPr>
            <p:ph type="sldNum" sz="quarter" idx="10"/>
          </p:nvPr>
        </p:nvSpPr>
        <p:spPr/>
        <p:txBody>
          <a:bodyPr/>
          <a:lstStyle/>
          <a:p>
            <a:fld id="{1540A9C8-1AD3-5744-A0A0-123E558A33A4}" type="slidenum">
              <a:rPr lang="en-US" smtClean="0"/>
              <a:t>11</a:t>
            </a:fld>
            <a:endParaRPr lang="en-US" dirty="0"/>
          </a:p>
        </p:txBody>
      </p:sp>
    </p:spTree>
    <p:extLst>
      <p:ext uri="{BB962C8B-B14F-4D97-AF65-F5344CB8AC3E}">
        <p14:creationId xmlns:p14="http://schemas.microsoft.com/office/powerpoint/2010/main" val="3266010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What’s going on?  Well, you can tell better if you look at individual townships.  Here, this is just showing the impact that people felt the windfarm had on township services and there’s a clear outlier.  This is not the township with the most turbines or the most impoverished township where those tax monies would really go far.  No, it’s the township that introduced trash collection.  In the other townships, the tax monies were being put toward improving roads—paving an extra mile or gravelling a couple extra miles a year.  But it was only visible to those when there was a specific service.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540A9C8-1AD3-5744-A0A0-123E558A33A4}" type="slidenum">
              <a:rPr lang="en-US" smtClean="0"/>
              <a:t>12</a:t>
            </a:fld>
            <a:endParaRPr lang="en-US" dirty="0"/>
          </a:p>
        </p:txBody>
      </p:sp>
    </p:spTree>
    <p:extLst>
      <p:ext uri="{BB962C8B-B14F-4D97-AF65-F5344CB8AC3E}">
        <p14:creationId xmlns:p14="http://schemas.microsoft.com/office/powerpoint/2010/main" val="39560610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6857"/>
            <a:ext cx="7772400" cy="2576286"/>
          </a:xfrm>
        </p:spPr>
        <p:txBody>
          <a:bodyPr anchor="b">
            <a:noAutofit/>
          </a:bodyPr>
          <a:lstStyle>
            <a:lvl1pPr>
              <a:lnSpc>
                <a:spcPct val="100000"/>
              </a:lnSpc>
              <a:defRPr sz="6500"/>
            </a:lvl1pPr>
          </a:lstStyle>
          <a:p>
            <a:r>
              <a:rPr lang="en-US"/>
              <a:t>Click to edit Master title style</a:t>
            </a:r>
            <a:endParaRPr lang="en-US" dirty="0"/>
          </a:p>
        </p:txBody>
      </p:sp>
      <p:sp>
        <p:nvSpPr>
          <p:cNvPr id="3" name="Subtitle 2"/>
          <p:cNvSpPr>
            <a:spLocks noGrp="1"/>
          </p:cNvSpPr>
          <p:nvPr>
            <p:ph type="subTitle" idx="1"/>
          </p:nvPr>
        </p:nvSpPr>
        <p:spPr>
          <a:xfrm>
            <a:off x="1371600" y="4662714"/>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7" name="Group 6"/>
          <p:cNvGrpSpPr/>
          <p:nvPr userDrawn="1"/>
        </p:nvGrpSpPr>
        <p:grpSpPr>
          <a:xfrm>
            <a:off x="1814132" y="71824"/>
            <a:ext cx="5753373" cy="692803"/>
            <a:chOff x="3736313" y="6165198"/>
            <a:chExt cx="4950487" cy="596122"/>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6313" y="6165198"/>
              <a:ext cx="1671373" cy="596122"/>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22983" y="6292399"/>
              <a:ext cx="2163817" cy="353423"/>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474517" y="6280697"/>
            <a:ext cx="561975" cy="365125"/>
          </a:xfrm>
          <a:prstGeom prst="rect">
            <a:avLst/>
          </a:prstGeom>
        </p:spPr>
        <p:txBody>
          <a:bodyPr/>
          <a:lstStyle>
            <a:lvl1pPr algn="r">
              <a:defRPr sz="1200">
                <a:solidFill>
                  <a:schemeClr val="tx1">
                    <a:lumMod val="50000"/>
                    <a:lumOff val="50000"/>
                  </a:schemeClr>
                </a:solidFill>
                <a:latin typeface="+mj-lt"/>
              </a:defRPr>
            </a:lvl1pPr>
          </a:lstStyle>
          <a:p>
            <a:fld id="{2D0AF5AB-AEF4-604C-B627-C722991B1F88}" type="slidenum">
              <a:rPr lang="en-US" smtClean="0"/>
              <a:pPr/>
              <a:t>‹#›</a:t>
            </a:fld>
            <a:endParaRPr lang="en-US" dirty="0"/>
          </a:p>
        </p:txBody>
      </p:sp>
      <p:grpSp>
        <p:nvGrpSpPr>
          <p:cNvPr id="14" name="Group 13"/>
          <p:cNvGrpSpPr/>
          <p:nvPr userDrawn="1"/>
        </p:nvGrpSpPr>
        <p:grpSpPr>
          <a:xfrm>
            <a:off x="3736313" y="6165198"/>
            <a:ext cx="4950487" cy="596122"/>
            <a:chOff x="3736313" y="6165198"/>
            <a:chExt cx="4950487" cy="596122"/>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6313" y="6165198"/>
              <a:ext cx="1671373" cy="596122"/>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22983" y="6292399"/>
              <a:ext cx="2163817" cy="353423"/>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Oval 6"/>
          <p:cNvSpPr/>
          <p:nvPr/>
        </p:nvSpPr>
        <p:spPr>
          <a:xfrm>
            <a:off x="4495800" y="3924300"/>
            <a:ext cx="84772" cy="84772"/>
          </a:xfrm>
          <a:prstGeom prst="ellipse">
            <a:avLst/>
          </a:prstGeom>
          <a:solidFill>
            <a:schemeClr val="accent1">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accent1">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accent1">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p:cNvSpPr>
            <a:spLocks noGrp="1"/>
          </p:cNvSpPr>
          <p:nvPr>
            <p:ph type="sldNum" sz="quarter" idx="12"/>
          </p:nvPr>
        </p:nvSpPr>
        <p:spPr>
          <a:xfrm>
            <a:off x="193530" y="6326415"/>
            <a:ext cx="561975" cy="365125"/>
          </a:xfrm>
          <a:prstGeom prst="rect">
            <a:avLst/>
          </a:prstGeom>
        </p:spPr>
        <p:txBody>
          <a:bodyPr/>
          <a:lstStyle>
            <a:lvl1pPr algn="r">
              <a:defRPr sz="1200">
                <a:solidFill>
                  <a:schemeClr val="tx1">
                    <a:lumMod val="50000"/>
                    <a:lumOff val="50000"/>
                  </a:schemeClr>
                </a:solidFill>
                <a:latin typeface="+mj-lt"/>
              </a:defRPr>
            </a:lvl1pPr>
          </a:lstStyle>
          <a:p>
            <a:fld id="{2D0AF5AB-AEF4-604C-B627-C722991B1F88}" type="slidenum">
              <a:rPr lang="en-US" smtClean="0"/>
              <a:pPr/>
              <a:t>‹#›</a:t>
            </a:fld>
            <a:endParaRPr lang="en-US" dirty="0"/>
          </a:p>
        </p:txBody>
      </p:sp>
      <p:grpSp>
        <p:nvGrpSpPr>
          <p:cNvPr id="16" name="Group 15"/>
          <p:cNvGrpSpPr/>
          <p:nvPr userDrawn="1"/>
        </p:nvGrpSpPr>
        <p:grpSpPr>
          <a:xfrm>
            <a:off x="3736313" y="6165198"/>
            <a:ext cx="4950487" cy="596122"/>
            <a:chOff x="3736313" y="6165198"/>
            <a:chExt cx="4950487" cy="596122"/>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6313" y="6165198"/>
              <a:ext cx="1671373" cy="596122"/>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22983" y="6292399"/>
              <a:ext cx="2163817" cy="353423"/>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457200" y="1600200"/>
            <a:ext cx="395020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12"/>
          </p:nvPr>
        </p:nvSpPr>
        <p:spPr>
          <a:xfrm>
            <a:off x="193530" y="6326415"/>
            <a:ext cx="561975" cy="365125"/>
          </a:xfrm>
          <a:prstGeom prst="rect">
            <a:avLst/>
          </a:prstGeom>
        </p:spPr>
        <p:txBody>
          <a:bodyPr/>
          <a:lstStyle>
            <a:lvl1pPr algn="r">
              <a:defRPr sz="1200">
                <a:solidFill>
                  <a:schemeClr val="tx1">
                    <a:lumMod val="50000"/>
                    <a:lumOff val="50000"/>
                  </a:schemeClr>
                </a:solidFill>
                <a:latin typeface="+mj-lt"/>
              </a:defRPr>
            </a:lvl1pPr>
          </a:lstStyle>
          <a:p>
            <a:fld id="{2D0AF5AB-AEF4-604C-B627-C722991B1F88}" type="slidenum">
              <a:rPr lang="en-US" smtClean="0"/>
              <a:pPr/>
              <a:t>‹#›</a:t>
            </a:fld>
            <a:endParaRPr lang="en-US" dirty="0"/>
          </a:p>
        </p:txBody>
      </p:sp>
      <p:grpSp>
        <p:nvGrpSpPr>
          <p:cNvPr id="15" name="Group 14"/>
          <p:cNvGrpSpPr/>
          <p:nvPr userDrawn="1"/>
        </p:nvGrpSpPr>
        <p:grpSpPr>
          <a:xfrm>
            <a:off x="3736313" y="6165198"/>
            <a:ext cx="4950487" cy="596122"/>
            <a:chOff x="3736313" y="6165198"/>
            <a:chExt cx="4950487" cy="596122"/>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6313" y="6165198"/>
              <a:ext cx="1671373" cy="596122"/>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22983" y="6292399"/>
              <a:ext cx="2163817" cy="353423"/>
            </a:xfrm>
            <a:prstGeom prst="rect">
              <a:avLst/>
            </a:prstGeom>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p:cNvSpPr>
            <a:spLocks noGrp="1"/>
          </p:cNvSpPr>
          <p:nvPr>
            <p:ph type="sldNum" sz="quarter" idx="12"/>
          </p:nvPr>
        </p:nvSpPr>
        <p:spPr>
          <a:xfrm>
            <a:off x="193530" y="6326415"/>
            <a:ext cx="561975" cy="365125"/>
          </a:xfrm>
          <a:prstGeom prst="rect">
            <a:avLst/>
          </a:prstGeom>
        </p:spPr>
        <p:txBody>
          <a:bodyPr/>
          <a:lstStyle>
            <a:lvl1pPr algn="r">
              <a:defRPr sz="1200">
                <a:solidFill>
                  <a:schemeClr val="tx1">
                    <a:lumMod val="50000"/>
                    <a:lumOff val="50000"/>
                  </a:schemeClr>
                </a:solidFill>
                <a:latin typeface="+mj-lt"/>
              </a:defRPr>
            </a:lvl1pPr>
          </a:lstStyle>
          <a:p>
            <a:fld id="{2D0AF5AB-AEF4-604C-B627-C722991B1F88}" type="slidenum">
              <a:rPr lang="en-US" smtClean="0"/>
              <a:pPr/>
              <a:t>‹#›</a:t>
            </a:fld>
            <a:endParaRPr lang="en-US" dirty="0"/>
          </a:p>
        </p:txBody>
      </p:sp>
      <p:grpSp>
        <p:nvGrpSpPr>
          <p:cNvPr id="18" name="Group 17"/>
          <p:cNvGrpSpPr/>
          <p:nvPr userDrawn="1"/>
        </p:nvGrpSpPr>
        <p:grpSpPr>
          <a:xfrm>
            <a:off x="3736313" y="6165198"/>
            <a:ext cx="4950487" cy="596122"/>
            <a:chOff x="3736313" y="6165198"/>
            <a:chExt cx="4950487" cy="596122"/>
          </a:xfrm>
        </p:grpSpPr>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6313" y="6165198"/>
              <a:ext cx="1671373" cy="596122"/>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22983" y="6292399"/>
              <a:ext cx="2163817" cy="353423"/>
            </a:xfrm>
            <a:prstGeom prst="rect">
              <a:avLst/>
            </a:prstGeom>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Slide Number Placeholder 5"/>
          <p:cNvSpPr>
            <a:spLocks noGrp="1"/>
          </p:cNvSpPr>
          <p:nvPr>
            <p:ph type="sldNum" sz="quarter" idx="12"/>
          </p:nvPr>
        </p:nvSpPr>
        <p:spPr>
          <a:xfrm>
            <a:off x="193530" y="6326415"/>
            <a:ext cx="561975" cy="365125"/>
          </a:xfrm>
          <a:prstGeom prst="rect">
            <a:avLst/>
          </a:prstGeom>
        </p:spPr>
        <p:txBody>
          <a:bodyPr/>
          <a:lstStyle>
            <a:lvl1pPr algn="r">
              <a:defRPr sz="1200">
                <a:solidFill>
                  <a:schemeClr val="tx1">
                    <a:lumMod val="50000"/>
                    <a:lumOff val="50000"/>
                  </a:schemeClr>
                </a:solidFill>
                <a:latin typeface="+mj-lt"/>
              </a:defRPr>
            </a:lvl1pPr>
          </a:lstStyle>
          <a:p>
            <a:fld id="{2D0AF5AB-AEF4-604C-B627-C722991B1F88}" type="slidenum">
              <a:rPr lang="en-US" smtClean="0"/>
              <a:pPr/>
              <a:t>‹#›</a:t>
            </a:fld>
            <a:endParaRPr lang="en-US" dirty="0"/>
          </a:p>
        </p:txBody>
      </p:sp>
      <p:grpSp>
        <p:nvGrpSpPr>
          <p:cNvPr id="12" name="Group 11"/>
          <p:cNvGrpSpPr/>
          <p:nvPr userDrawn="1"/>
        </p:nvGrpSpPr>
        <p:grpSpPr>
          <a:xfrm>
            <a:off x="3736313" y="6165198"/>
            <a:ext cx="4950487" cy="596122"/>
            <a:chOff x="3736313" y="6165198"/>
            <a:chExt cx="4950487" cy="596122"/>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6313" y="6165198"/>
              <a:ext cx="1671373" cy="596122"/>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22983" y="6292399"/>
              <a:ext cx="2163817" cy="353423"/>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93530" y="6326415"/>
            <a:ext cx="561975" cy="365125"/>
          </a:xfrm>
          <a:prstGeom prst="rect">
            <a:avLst/>
          </a:prstGeom>
        </p:spPr>
        <p:txBody>
          <a:bodyPr/>
          <a:lstStyle>
            <a:lvl1pPr algn="r">
              <a:defRPr sz="1200">
                <a:solidFill>
                  <a:schemeClr val="tx1">
                    <a:lumMod val="50000"/>
                    <a:lumOff val="50000"/>
                  </a:schemeClr>
                </a:solidFill>
                <a:latin typeface="+mj-lt"/>
              </a:defRPr>
            </a:lvl1pPr>
          </a:lstStyle>
          <a:p>
            <a:fld id="{2D0AF5AB-AEF4-604C-B627-C722991B1F88}" type="slidenum">
              <a:rPr lang="en-US" smtClean="0"/>
              <a:pPr/>
              <a:t>‹#›</a:t>
            </a:fld>
            <a:endParaRPr lang="en-US" dirty="0"/>
          </a:p>
        </p:txBody>
      </p:sp>
      <p:grpSp>
        <p:nvGrpSpPr>
          <p:cNvPr id="11" name="Group 10"/>
          <p:cNvGrpSpPr/>
          <p:nvPr userDrawn="1"/>
        </p:nvGrpSpPr>
        <p:grpSpPr>
          <a:xfrm>
            <a:off x="3736313" y="6165198"/>
            <a:ext cx="4950487" cy="596122"/>
            <a:chOff x="3736313" y="6165198"/>
            <a:chExt cx="4950487" cy="596122"/>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6313" y="6165198"/>
              <a:ext cx="1671373" cy="596122"/>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22983" y="6292399"/>
              <a:ext cx="2163817" cy="353423"/>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a:spLocks noGrp="1"/>
          </p:cNvSpPr>
          <p:nvPr>
            <p:ph type="sldNum" sz="quarter" idx="12"/>
          </p:nvPr>
        </p:nvSpPr>
        <p:spPr>
          <a:xfrm>
            <a:off x="193530" y="6326415"/>
            <a:ext cx="561975" cy="365125"/>
          </a:xfrm>
          <a:prstGeom prst="rect">
            <a:avLst/>
          </a:prstGeom>
        </p:spPr>
        <p:txBody>
          <a:bodyPr/>
          <a:lstStyle>
            <a:lvl1pPr algn="r">
              <a:defRPr sz="1200">
                <a:solidFill>
                  <a:schemeClr val="tx1">
                    <a:lumMod val="50000"/>
                    <a:lumOff val="50000"/>
                  </a:schemeClr>
                </a:solidFill>
                <a:latin typeface="+mj-lt"/>
              </a:defRPr>
            </a:lvl1pPr>
          </a:lstStyle>
          <a:p>
            <a:fld id="{2D0AF5AB-AEF4-604C-B627-C722991B1F88}" type="slidenum">
              <a:rPr lang="en-US" smtClean="0"/>
              <a:pPr/>
              <a:t>‹#›</a:t>
            </a:fld>
            <a:endParaRPr lang="en-US" dirty="0"/>
          </a:p>
        </p:txBody>
      </p:sp>
      <p:grpSp>
        <p:nvGrpSpPr>
          <p:cNvPr id="14" name="Group 13"/>
          <p:cNvGrpSpPr/>
          <p:nvPr userDrawn="1"/>
        </p:nvGrpSpPr>
        <p:grpSpPr>
          <a:xfrm>
            <a:off x="3736313" y="6165198"/>
            <a:ext cx="4950487" cy="596122"/>
            <a:chOff x="3736313" y="6165198"/>
            <a:chExt cx="4950487" cy="596122"/>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6313" y="6165198"/>
              <a:ext cx="1671373" cy="596122"/>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22983" y="6292399"/>
              <a:ext cx="2163817" cy="353423"/>
            </a:xfrm>
            <a:prstGeom prst="rect">
              <a:avLst/>
            </a:prstGeom>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a:spLocks noGrp="1"/>
          </p:cNvSpPr>
          <p:nvPr>
            <p:ph type="sldNum" sz="quarter" idx="12"/>
          </p:nvPr>
        </p:nvSpPr>
        <p:spPr>
          <a:xfrm>
            <a:off x="193530" y="6326415"/>
            <a:ext cx="561975" cy="365125"/>
          </a:xfrm>
          <a:prstGeom prst="rect">
            <a:avLst/>
          </a:prstGeom>
        </p:spPr>
        <p:txBody>
          <a:bodyPr/>
          <a:lstStyle>
            <a:lvl1pPr algn="r">
              <a:defRPr sz="1200">
                <a:solidFill>
                  <a:schemeClr val="tx1">
                    <a:lumMod val="50000"/>
                    <a:lumOff val="50000"/>
                  </a:schemeClr>
                </a:solidFill>
                <a:latin typeface="+mj-lt"/>
              </a:defRPr>
            </a:lvl1pPr>
          </a:lstStyle>
          <a:p>
            <a:fld id="{2D0AF5AB-AEF4-604C-B627-C722991B1F88}" type="slidenum">
              <a:rPr lang="en-US" smtClean="0"/>
              <a:pPr/>
              <a:t>‹#›</a:t>
            </a:fld>
            <a:endParaRPr lang="en-US" dirty="0"/>
          </a:p>
        </p:txBody>
      </p:sp>
      <p:grpSp>
        <p:nvGrpSpPr>
          <p:cNvPr id="14" name="Group 13"/>
          <p:cNvGrpSpPr/>
          <p:nvPr userDrawn="1"/>
        </p:nvGrpSpPr>
        <p:grpSpPr>
          <a:xfrm>
            <a:off x="3736313" y="6165198"/>
            <a:ext cx="4950487" cy="596122"/>
            <a:chOff x="3736313" y="6165198"/>
            <a:chExt cx="4950487" cy="596122"/>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6313" y="6165198"/>
              <a:ext cx="1671373" cy="596122"/>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22983" y="6292399"/>
              <a:ext cx="2163817" cy="353423"/>
            </a:xfrm>
            <a:prstGeom prst="rect">
              <a:avLst/>
            </a:prstGeom>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p:txStyles>
    <p:titleStyle>
      <a:lvl1pPr algn="ctr" defTabSz="914400" rtl="0" eaLnBrk="1" latinLnBrk="0" hangingPunct="1">
        <a:lnSpc>
          <a:spcPts val="5800"/>
        </a:lnSpc>
        <a:spcBef>
          <a:spcPct val="0"/>
        </a:spcBef>
        <a:buNone/>
        <a:defRPr sz="5400" kern="1200">
          <a:solidFill>
            <a:schemeClr val="accent1">
              <a:lumMod val="50000"/>
            </a:schemeClr>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losup.umich.edu/wind" TargetMode="External"/><Relationship Id="rId2" Type="http://schemas.openxmlformats.org/officeDocument/2006/relationships/hyperlink" Target="mailto:sbmills@umich.edu"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2482280"/>
            <a:ext cx="7772400" cy="2576286"/>
          </a:xfrm>
        </p:spPr>
        <p:txBody>
          <a:bodyPr/>
          <a:lstStyle/>
          <a:p>
            <a:r>
              <a:rPr lang="en-US" dirty="0" smtClean="0"/>
              <a:t>Community Perceptions of </a:t>
            </a:r>
            <a:br>
              <a:rPr lang="en-US" dirty="0" smtClean="0"/>
            </a:br>
            <a:r>
              <a:rPr lang="en-US" dirty="0" smtClean="0"/>
              <a:t>Renewable Energy</a:t>
            </a:r>
            <a:endParaRPr lang="en-US" dirty="0"/>
          </a:p>
        </p:txBody>
      </p:sp>
      <p:sp>
        <p:nvSpPr>
          <p:cNvPr id="5" name="Subtitle 4"/>
          <p:cNvSpPr>
            <a:spLocks noGrp="1"/>
          </p:cNvSpPr>
          <p:nvPr>
            <p:ph type="subTitle" idx="1"/>
          </p:nvPr>
        </p:nvSpPr>
        <p:spPr>
          <a:xfrm>
            <a:off x="1371600" y="5954233"/>
            <a:ext cx="6400800" cy="464495"/>
          </a:xfrm>
        </p:spPr>
        <p:txBody>
          <a:bodyPr>
            <a:noAutofit/>
          </a:bodyPr>
          <a:lstStyle/>
          <a:p>
            <a:r>
              <a:rPr lang="en-US" sz="2000" dirty="0" smtClean="0"/>
              <a:t>Sarah </a:t>
            </a:r>
            <a:r>
              <a:rPr lang="en-US" sz="2000" dirty="0"/>
              <a:t>Mills, PhD</a:t>
            </a:r>
            <a:br>
              <a:rPr lang="en-US" sz="2000" dirty="0"/>
            </a:br>
            <a:endParaRPr lang="en-US" sz="2000" dirty="0"/>
          </a:p>
        </p:txBody>
      </p:sp>
    </p:spTree>
    <p:extLst>
      <p:ext uri="{BB962C8B-B14F-4D97-AF65-F5344CB8AC3E}">
        <p14:creationId xmlns:p14="http://schemas.microsoft.com/office/powerpoint/2010/main" val="871008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Property </a:t>
            </a:r>
            <a:r>
              <a:rPr lang="en-US" dirty="0" smtClean="0"/>
              <a:t>Tax Payments in Michigan</a:t>
            </a:r>
            <a:endParaRPr lang="en-US" dirty="0"/>
          </a:p>
        </p:txBody>
      </p:sp>
      <p:sp>
        <p:nvSpPr>
          <p:cNvPr id="3" name="Content Placeholder 2"/>
          <p:cNvSpPr>
            <a:spLocks noGrp="1"/>
          </p:cNvSpPr>
          <p:nvPr>
            <p:ph idx="1"/>
          </p:nvPr>
        </p:nvSpPr>
        <p:spPr/>
        <p:txBody>
          <a:bodyPr>
            <a:normAutofit/>
          </a:bodyPr>
          <a:lstStyle/>
          <a:p>
            <a:r>
              <a:rPr lang="en-US" sz="2800" dirty="0" smtClean="0"/>
              <a:t>~ $20,000 per turbine</a:t>
            </a:r>
          </a:p>
          <a:p>
            <a:pPr lvl="1"/>
            <a:r>
              <a:rPr lang="en-US" sz="2400" dirty="0" smtClean="0"/>
              <a:t>Depreciates to 30% by Year 10 </a:t>
            </a:r>
          </a:p>
          <a:p>
            <a:endParaRPr lang="en-US" sz="2800" dirty="0" smtClean="0"/>
          </a:p>
          <a:p>
            <a:r>
              <a:rPr lang="en-US" sz="2800" dirty="0"/>
              <a:t>~$20M per year, </a:t>
            </a:r>
            <a:r>
              <a:rPr lang="en-US" sz="2800" dirty="0" smtClean="0"/>
              <a:t>statewide </a:t>
            </a:r>
            <a:endParaRPr lang="en-US" sz="2800" dirty="0"/>
          </a:p>
          <a:p>
            <a:endParaRPr lang="en-US" sz="2800" dirty="0" smtClean="0"/>
          </a:p>
          <a:p>
            <a:r>
              <a:rPr lang="en-US" sz="2800" dirty="0" smtClean="0"/>
              <a:t>Supports: Township, county, school</a:t>
            </a:r>
          </a:p>
          <a:p>
            <a:endParaRPr lang="en-US" sz="2800" dirty="0"/>
          </a:p>
          <a:p>
            <a:endParaRPr lang="en-US" sz="2800" dirty="0" smtClean="0"/>
          </a:p>
          <a:p>
            <a:endParaRPr lang="en-US" sz="2800" dirty="0"/>
          </a:p>
          <a:p>
            <a:pPr marL="457200" lvl="1" indent="0">
              <a:buNone/>
            </a:pPr>
            <a:endParaRPr lang="en-US" sz="1800" dirty="0" smtClean="0"/>
          </a:p>
          <a:p>
            <a:endParaRPr lang="en-US" sz="2800" dirty="0"/>
          </a:p>
        </p:txBody>
      </p:sp>
      <p:sp>
        <p:nvSpPr>
          <p:cNvPr id="4" name="Slide Number Placeholder 3"/>
          <p:cNvSpPr>
            <a:spLocks noGrp="1"/>
          </p:cNvSpPr>
          <p:nvPr>
            <p:ph type="sldNum" sz="quarter" idx="12"/>
          </p:nvPr>
        </p:nvSpPr>
        <p:spPr/>
        <p:txBody>
          <a:bodyPr/>
          <a:lstStyle/>
          <a:p>
            <a:fld id="{2D0AF5AB-AEF4-604C-B627-C722991B1F88}" type="slidenum">
              <a:rPr lang="en-US" smtClean="0"/>
              <a:pPr/>
              <a:t>10</a:t>
            </a:fld>
            <a:endParaRPr lang="en-US" dirty="0"/>
          </a:p>
        </p:txBody>
      </p:sp>
    </p:spTree>
    <p:extLst>
      <p:ext uri="{BB962C8B-B14F-4D97-AF65-F5344CB8AC3E}">
        <p14:creationId xmlns:p14="http://schemas.microsoft.com/office/powerpoint/2010/main" val="16790043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people recognize </a:t>
            </a:r>
            <a:r>
              <a:rPr lang="en-US" dirty="0" smtClean="0"/>
              <a:t>tax </a:t>
            </a:r>
            <a:r>
              <a:rPr lang="en-US" dirty="0" smtClean="0"/>
              <a:t>benefits?</a:t>
            </a:r>
            <a:endParaRPr lang="en-US" dirty="0"/>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2095097703"/>
              </p:ext>
            </p:extLst>
          </p:nvPr>
        </p:nvGraphicFramePr>
        <p:xfrm>
          <a:off x="0" y="1846263"/>
          <a:ext cx="9144000" cy="47926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76438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only recognized when directly linked</a:t>
            </a:r>
            <a:endParaRPr lang="en-US" dirty="0"/>
          </a:p>
        </p:txBody>
      </p:sp>
      <p:sp>
        <p:nvSpPr>
          <p:cNvPr id="4" name="Slide Number Placeholder 3"/>
          <p:cNvSpPr>
            <a:spLocks noGrp="1"/>
          </p:cNvSpPr>
          <p:nvPr>
            <p:ph type="sldNum" sz="quarter" idx="12"/>
          </p:nvPr>
        </p:nvSpPr>
        <p:spPr/>
        <p:txBody>
          <a:bodyPr/>
          <a:lstStyle/>
          <a:p>
            <a:fld id="{2D0AF5AB-AEF4-604C-B627-C722991B1F88}" type="slidenum">
              <a:rPr lang="en-US" smtClean="0"/>
              <a:pPr/>
              <a:t>12</a:t>
            </a:fld>
            <a:endParaRPr lang="en-US" dirty="0"/>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413063440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03357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Community Benefits Are Important For Wind</a:t>
            </a:r>
            <a:endParaRPr lang="en-US" dirty="0"/>
          </a:p>
        </p:txBody>
      </p:sp>
      <p:sp>
        <p:nvSpPr>
          <p:cNvPr id="3" name="Content Placeholder 2"/>
          <p:cNvSpPr>
            <a:spLocks noGrp="1"/>
          </p:cNvSpPr>
          <p:nvPr>
            <p:ph idx="1"/>
          </p:nvPr>
        </p:nvSpPr>
        <p:spPr/>
        <p:txBody>
          <a:bodyPr>
            <a:normAutofit/>
          </a:bodyPr>
          <a:lstStyle/>
          <a:p>
            <a:r>
              <a:rPr lang="en-US" dirty="0"/>
              <a:t>Few direct local long-term jobs; opportunity to “see” impacts</a:t>
            </a:r>
          </a:p>
          <a:p>
            <a:endParaRPr lang="en-US" dirty="0" smtClean="0"/>
          </a:p>
          <a:p>
            <a:r>
              <a:rPr lang="en-US" dirty="0" smtClean="0"/>
              <a:t>Give everyone stake; approximate Europe/MN “community ownership”</a:t>
            </a:r>
          </a:p>
          <a:p>
            <a:endParaRPr lang="en-US" dirty="0"/>
          </a:p>
          <a:p>
            <a:r>
              <a:rPr lang="en-US" dirty="0" smtClean="0"/>
              <a:t>Most wind projects = net exporter of energy</a:t>
            </a:r>
          </a:p>
          <a:p>
            <a:endParaRPr lang="en-US" dirty="0" smtClean="0"/>
          </a:p>
          <a:p>
            <a:r>
              <a:rPr lang="en-US" dirty="0" smtClean="0"/>
              <a:t>But… Impact on ratepayers (esp. low-income)</a:t>
            </a:r>
            <a:endParaRPr lang="en-US" dirty="0"/>
          </a:p>
          <a:p>
            <a:endParaRPr lang="en-US" dirty="0" smtClean="0"/>
          </a:p>
        </p:txBody>
      </p:sp>
      <p:sp>
        <p:nvSpPr>
          <p:cNvPr id="4" name="Slide Number Placeholder 3"/>
          <p:cNvSpPr>
            <a:spLocks noGrp="1"/>
          </p:cNvSpPr>
          <p:nvPr>
            <p:ph type="sldNum" sz="quarter" idx="12"/>
          </p:nvPr>
        </p:nvSpPr>
        <p:spPr/>
        <p:txBody>
          <a:bodyPr/>
          <a:lstStyle/>
          <a:p>
            <a:fld id="{2D0AF5AB-AEF4-604C-B627-C722991B1F88}" type="slidenum">
              <a:rPr lang="en-US" smtClean="0"/>
              <a:pPr/>
              <a:t>13</a:t>
            </a:fld>
            <a:endParaRPr lang="en-US" dirty="0"/>
          </a:p>
        </p:txBody>
      </p:sp>
    </p:spTree>
    <p:extLst>
      <p:ext uri="{BB962C8B-B14F-4D97-AF65-F5344CB8AC3E}">
        <p14:creationId xmlns:p14="http://schemas.microsoft.com/office/powerpoint/2010/main" val="819299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Benefits </a:t>
            </a:r>
            <a:br>
              <a:rPr lang="en-US" dirty="0" smtClean="0"/>
            </a:br>
            <a:r>
              <a:rPr lang="en-US" dirty="0" smtClean="0"/>
              <a:t>For Solar?</a:t>
            </a:r>
            <a:endParaRPr lang="en-US" dirty="0"/>
          </a:p>
        </p:txBody>
      </p:sp>
      <p:sp>
        <p:nvSpPr>
          <p:cNvPr id="3" name="Content Placeholder 2"/>
          <p:cNvSpPr>
            <a:spLocks noGrp="1"/>
          </p:cNvSpPr>
          <p:nvPr>
            <p:ph idx="1"/>
          </p:nvPr>
        </p:nvSpPr>
        <p:spPr>
          <a:xfrm>
            <a:off x="457200" y="1600200"/>
            <a:ext cx="8229600" cy="4787721"/>
          </a:xfrm>
        </p:spPr>
        <p:txBody>
          <a:bodyPr/>
          <a:lstStyle/>
          <a:p>
            <a:r>
              <a:rPr lang="en-US" dirty="0" smtClean="0"/>
              <a:t>Local (negative) impact more limited</a:t>
            </a:r>
          </a:p>
          <a:p>
            <a:pPr lvl="1"/>
            <a:r>
              <a:rPr lang="en-US" sz="2000" dirty="0" smtClean="0"/>
              <a:t>Minimal noise</a:t>
            </a:r>
          </a:p>
          <a:p>
            <a:pPr lvl="1"/>
            <a:r>
              <a:rPr lang="en-US" sz="2000" dirty="0" smtClean="0"/>
              <a:t>Easier to screen</a:t>
            </a:r>
          </a:p>
          <a:p>
            <a:pPr lvl="1"/>
            <a:endParaRPr lang="en-US" dirty="0"/>
          </a:p>
          <a:p>
            <a:r>
              <a:rPr lang="en-US" dirty="0" smtClean="0"/>
              <a:t>Even so, seeing objections</a:t>
            </a:r>
          </a:p>
          <a:p>
            <a:pPr lvl="1"/>
            <a:r>
              <a:rPr lang="en-US" sz="2000" dirty="0" smtClean="0"/>
              <a:t>Wise use of farmland</a:t>
            </a:r>
          </a:p>
          <a:p>
            <a:pPr lvl="1"/>
            <a:r>
              <a:rPr lang="en-US" sz="2000" dirty="0" smtClean="0"/>
              <a:t>Run-off</a:t>
            </a:r>
          </a:p>
          <a:p>
            <a:pPr lvl="1"/>
            <a:r>
              <a:rPr lang="en-US" sz="2000" dirty="0" smtClean="0"/>
              <a:t>“Not why I moved here”</a:t>
            </a:r>
          </a:p>
          <a:p>
            <a:pPr lvl="1"/>
            <a:endParaRPr lang="en-US" dirty="0" smtClean="0"/>
          </a:p>
          <a:p>
            <a:r>
              <a:rPr lang="en-US" dirty="0" smtClean="0"/>
              <a:t>Fewer landowners directly benefit (lease payments)</a:t>
            </a:r>
          </a:p>
          <a:p>
            <a:endParaRPr lang="en-US" dirty="0"/>
          </a:p>
          <a:p>
            <a:endParaRPr lang="en-US" dirty="0"/>
          </a:p>
          <a:p>
            <a:endParaRPr lang="en-US" dirty="0" smtClean="0"/>
          </a:p>
        </p:txBody>
      </p:sp>
      <p:sp>
        <p:nvSpPr>
          <p:cNvPr id="4" name="Slide Number Placeholder 3"/>
          <p:cNvSpPr>
            <a:spLocks noGrp="1"/>
          </p:cNvSpPr>
          <p:nvPr>
            <p:ph type="sldNum" sz="quarter" idx="12"/>
          </p:nvPr>
        </p:nvSpPr>
        <p:spPr/>
        <p:txBody>
          <a:bodyPr/>
          <a:lstStyle/>
          <a:p>
            <a:fld id="{2D0AF5AB-AEF4-604C-B627-C722991B1F88}" type="slidenum">
              <a:rPr lang="en-US" smtClean="0"/>
              <a:pPr/>
              <a:t>14</a:t>
            </a:fld>
            <a:endParaRPr lang="en-US" dirty="0"/>
          </a:p>
        </p:txBody>
      </p:sp>
    </p:spTree>
    <p:extLst>
      <p:ext uri="{BB962C8B-B14F-4D97-AF65-F5344CB8AC3E}">
        <p14:creationId xmlns:p14="http://schemas.microsoft.com/office/powerpoint/2010/main" val="4127470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49901" y="1886857"/>
            <a:ext cx="8874177" cy="1440959"/>
          </a:xfrm>
        </p:spPr>
        <p:txBody>
          <a:bodyPr/>
          <a:lstStyle/>
          <a:p>
            <a:r>
              <a:rPr lang="en-US" sz="5400" dirty="0"/>
              <a:t>The CLOSUP Wind Project</a:t>
            </a:r>
          </a:p>
        </p:txBody>
      </p:sp>
      <p:sp>
        <p:nvSpPr>
          <p:cNvPr id="7" name="Subtitle 6"/>
          <p:cNvSpPr>
            <a:spLocks noGrp="1"/>
          </p:cNvSpPr>
          <p:nvPr>
            <p:ph type="subTitle" idx="1"/>
          </p:nvPr>
        </p:nvSpPr>
        <p:spPr>
          <a:xfrm>
            <a:off x="1371600" y="3807503"/>
            <a:ext cx="6400800" cy="2293494"/>
          </a:xfrm>
        </p:spPr>
        <p:txBody>
          <a:bodyPr>
            <a:noAutofit/>
          </a:bodyPr>
          <a:lstStyle/>
          <a:p>
            <a:r>
              <a:rPr lang="en-US" sz="2800" b="1" dirty="0">
                <a:solidFill>
                  <a:schemeClr val="accent1">
                    <a:lumMod val="50000"/>
                  </a:schemeClr>
                </a:solidFill>
                <a:latin typeface="+mn-lt"/>
              </a:rPr>
              <a:t>Sarah Mills, Project Manager </a:t>
            </a:r>
          </a:p>
          <a:p>
            <a:r>
              <a:rPr lang="en-US" sz="2800" b="1" dirty="0">
                <a:solidFill>
                  <a:schemeClr val="accent1">
                    <a:lumMod val="50000"/>
                  </a:schemeClr>
                </a:solidFill>
                <a:latin typeface="+mn-lt"/>
              </a:rPr>
              <a:t>Phone:  </a:t>
            </a:r>
            <a:r>
              <a:rPr lang="en-US" sz="2800" dirty="0">
                <a:solidFill>
                  <a:schemeClr val="accent1">
                    <a:lumMod val="50000"/>
                  </a:schemeClr>
                </a:solidFill>
                <a:latin typeface="+mn-lt"/>
              </a:rPr>
              <a:t>(734) 615-5315</a:t>
            </a:r>
          </a:p>
          <a:p>
            <a:r>
              <a:rPr lang="en-US" sz="2800" b="1" dirty="0">
                <a:solidFill>
                  <a:schemeClr val="accent1">
                    <a:lumMod val="50000"/>
                  </a:schemeClr>
                </a:solidFill>
                <a:latin typeface="+mn-lt"/>
              </a:rPr>
              <a:t>Email: </a:t>
            </a:r>
            <a:r>
              <a:rPr lang="en-US" sz="2800" dirty="0">
                <a:solidFill>
                  <a:schemeClr val="accent1">
                    <a:lumMod val="50000"/>
                  </a:schemeClr>
                </a:solidFill>
                <a:latin typeface="+mn-lt"/>
                <a:hlinkClick r:id="rId2"/>
              </a:rPr>
              <a:t>sbmills@umich.edu</a:t>
            </a:r>
            <a:r>
              <a:rPr lang="en-US" sz="2800" dirty="0">
                <a:solidFill>
                  <a:schemeClr val="accent1">
                    <a:lumMod val="50000"/>
                  </a:schemeClr>
                </a:solidFill>
                <a:latin typeface="+mn-lt"/>
              </a:rPr>
              <a:t>  </a:t>
            </a:r>
          </a:p>
          <a:p>
            <a:r>
              <a:rPr lang="en-US" sz="2800" b="1" dirty="0">
                <a:solidFill>
                  <a:schemeClr val="accent1">
                    <a:lumMod val="50000"/>
                  </a:schemeClr>
                </a:solidFill>
                <a:latin typeface="+mn-lt"/>
              </a:rPr>
              <a:t>Web:  </a:t>
            </a:r>
            <a:r>
              <a:rPr lang="en-US" sz="2800" dirty="0">
                <a:solidFill>
                  <a:schemeClr val="accent1">
                    <a:lumMod val="50000"/>
                  </a:schemeClr>
                </a:solidFill>
                <a:latin typeface="+mn-lt"/>
                <a:hlinkClick r:id="rId3"/>
              </a:rPr>
              <a:t>www.closup.umich.edu/wind</a:t>
            </a:r>
            <a:r>
              <a:rPr lang="en-US" sz="2800" dirty="0">
                <a:solidFill>
                  <a:schemeClr val="accent1">
                    <a:lumMod val="50000"/>
                  </a:schemeClr>
                </a:solidFill>
                <a:latin typeface="+mn-lt"/>
              </a:rPr>
              <a:t> </a:t>
            </a:r>
          </a:p>
          <a:p>
            <a:endParaRPr lang="en-US" sz="2800" dirty="0">
              <a:solidFill>
                <a:schemeClr val="accent1">
                  <a:lumMod val="50000"/>
                </a:schemeClr>
              </a:solidFill>
              <a:latin typeface="+mn-lt"/>
            </a:endParaRPr>
          </a:p>
        </p:txBody>
      </p:sp>
    </p:spTree>
    <p:extLst>
      <p:ext uri="{BB962C8B-B14F-4D97-AF65-F5344CB8AC3E}">
        <p14:creationId xmlns:p14="http://schemas.microsoft.com/office/powerpoint/2010/main" val="10070289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
            <a:ext cx="8229600" cy="1047078"/>
          </a:xfrm>
        </p:spPr>
        <p:txBody>
          <a:bodyPr/>
          <a:lstStyle/>
          <a:p>
            <a:r>
              <a:rPr lang="en-US" u="sng" dirty="0" smtClean="0"/>
              <a:t>Direct</a:t>
            </a:r>
            <a:r>
              <a:rPr lang="en-US" dirty="0" smtClean="0"/>
              <a:t> Benefits to Others</a:t>
            </a:r>
            <a:endParaRPr lang="en-US" dirty="0"/>
          </a:p>
        </p:txBody>
      </p:sp>
      <p:sp>
        <p:nvSpPr>
          <p:cNvPr id="2" name="Content Placeholder 1"/>
          <p:cNvSpPr>
            <a:spLocks noGrp="1"/>
          </p:cNvSpPr>
          <p:nvPr>
            <p:ph sz="half" idx="4294967295"/>
          </p:nvPr>
        </p:nvSpPr>
        <p:spPr>
          <a:xfrm>
            <a:off x="4572000" y="1112520"/>
            <a:ext cx="4038600" cy="5013643"/>
          </a:xfrm>
          <a:prstGeom prst="rect">
            <a:avLst/>
          </a:prstGeom>
        </p:spPr>
        <p:txBody>
          <a:bodyPr>
            <a:normAutofit lnSpcReduction="10000"/>
          </a:bodyPr>
          <a:lstStyle/>
          <a:p>
            <a:r>
              <a:rPr lang="en-US" dirty="0" smtClean="0"/>
              <a:t>Old Model: Winner takes all</a:t>
            </a:r>
          </a:p>
          <a:p>
            <a:pPr lvl="1"/>
            <a:r>
              <a:rPr lang="en-US" dirty="0" smtClean="0"/>
              <a:t>Disturbance</a:t>
            </a:r>
          </a:p>
          <a:p>
            <a:pPr lvl="1"/>
            <a:r>
              <a:rPr lang="en-US" dirty="0" smtClean="0"/>
              <a:t>Royalty</a:t>
            </a:r>
          </a:p>
          <a:p>
            <a:pPr lvl="1"/>
            <a:endParaRPr lang="en-US" dirty="0"/>
          </a:p>
          <a:p>
            <a:r>
              <a:rPr lang="en-US" dirty="0" smtClean="0"/>
              <a:t>Newer Model: Pooled Royalties</a:t>
            </a:r>
          </a:p>
          <a:p>
            <a:pPr lvl="1"/>
            <a:r>
              <a:rPr lang="en-US" dirty="0" smtClean="0"/>
              <a:t>Usually per-acre</a:t>
            </a:r>
          </a:p>
          <a:p>
            <a:pPr lvl="1"/>
            <a:endParaRPr lang="en-US" dirty="0" smtClean="0"/>
          </a:p>
          <a:p>
            <a:r>
              <a:rPr lang="en-US" dirty="0" smtClean="0"/>
              <a:t>Newest Model:  Includes Smaller Parcels</a:t>
            </a:r>
          </a:p>
          <a:p>
            <a:endParaRPr lang="en-US" dirty="0" smtClean="0"/>
          </a:p>
          <a:p>
            <a:r>
              <a:rPr lang="en-US" b="1" dirty="0" smtClean="0">
                <a:solidFill>
                  <a:srgbClr val="FF0000"/>
                </a:solidFill>
              </a:rPr>
              <a:t>Direct benefit to others depends on model</a:t>
            </a:r>
            <a:endParaRPr lang="en-US" b="1" dirty="0">
              <a:solidFill>
                <a:srgbClr val="FF0000"/>
              </a:solidFill>
            </a:endParaRPr>
          </a:p>
          <a:p>
            <a:pPr marL="0" indent="0">
              <a:buNone/>
            </a:pPr>
            <a:endParaRPr lang="en-US" dirty="0"/>
          </a:p>
          <a:p>
            <a:endParaRPr lang="en-US" dirty="0"/>
          </a:p>
        </p:txBody>
      </p:sp>
      <p:pic>
        <p:nvPicPr>
          <p:cNvPr id="1026" name="Picture 2"/>
          <p:cNvPicPr>
            <a:picLocks noGrp="1" noChangeAspect="1" noChangeArrowheads="1"/>
          </p:cNvPicPr>
          <p:nvPr>
            <p:ph sz="half" idx="2"/>
          </p:nvPr>
        </p:nvPicPr>
        <p:blipFill rotWithShape="1">
          <a:blip r:embed="rId2" cstate="print">
            <a:grayscl/>
            <a:extLst>
              <a:ext uri="{28A0092B-C50C-407E-A947-70E740481C1C}">
                <a14:useLocalDpi xmlns:a14="http://schemas.microsoft.com/office/drawing/2010/main" val="0"/>
              </a:ext>
            </a:extLst>
          </a:blip>
          <a:srcRect l="49356" t="43255" r="38733" b="18653"/>
          <a:stretch/>
        </p:blipFill>
        <p:spPr bwMode="auto">
          <a:xfrm>
            <a:off x="274320" y="1112520"/>
            <a:ext cx="4125260" cy="5079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21"/>
          <p:cNvGrpSpPr/>
          <p:nvPr/>
        </p:nvGrpSpPr>
        <p:grpSpPr>
          <a:xfrm>
            <a:off x="350520" y="1264920"/>
            <a:ext cx="3928710" cy="4561242"/>
            <a:chOff x="484094" y="1538344"/>
            <a:chExt cx="3928710" cy="4561242"/>
          </a:xfrm>
        </p:grpSpPr>
        <p:sp>
          <p:nvSpPr>
            <p:cNvPr id="23" name="Freeform 22"/>
            <p:cNvSpPr/>
            <p:nvPr/>
          </p:nvSpPr>
          <p:spPr>
            <a:xfrm>
              <a:off x="2086984" y="1538344"/>
              <a:ext cx="2226832" cy="2151529"/>
            </a:xfrm>
            <a:custGeom>
              <a:avLst/>
              <a:gdLst>
                <a:gd name="connsiteX0" fmla="*/ 32272 w 2226832"/>
                <a:gd name="connsiteY0" fmla="*/ 129091 h 2151529"/>
                <a:gd name="connsiteX1" fmla="*/ 32272 w 2226832"/>
                <a:gd name="connsiteY1" fmla="*/ 129091 h 2151529"/>
                <a:gd name="connsiteX2" fmla="*/ 301214 w 2226832"/>
                <a:gd name="connsiteY2" fmla="*/ 150607 h 2151529"/>
                <a:gd name="connsiteX3" fmla="*/ 494851 w 2226832"/>
                <a:gd name="connsiteY3" fmla="*/ 172122 h 2151529"/>
                <a:gd name="connsiteX4" fmla="*/ 1247887 w 2226832"/>
                <a:gd name="connsiteY4" fmla="*/ 161364 h 2151529"/>
                <a:gd name="connsiteX5" fmla="*/ 1280160 w 2226832"/>
                <a:gd name="connsiteY5" fmla="*/ 150607 h 2151529"/>
                <a:gd name="connsiteX6" fmla="*/ 1333948 w 2226832"/>
                <a:gd name="connsiteY6" fmla="*/ 139849 h 2151529"/>
                <a:gd name="connsiteX7" fmla="*/ 1398494 w 2226832"/>
                <a:gd name="connsiteY7" fmla="*/ 118334 h 2151529"/>
                <a:gd name="connsiteX8" fmla="*/ 1452282 w 2226832"/>
                <a:gd name="connsiteY8" fmla="*/ 107576 h 2151529"/>
                <a:gd name="connsiteX9" fmla="*/ 1484555 w 2226832"/>
                <a:gd name="connsiteY9" fmla="*/ 96818 h 2151529"/>
                <a:gd name="connsiteX10" fmla="*/ 1527585 w 2226832"/>
                <a:gd name="connsiteY10" fmla="*/ 86061 h 2151529"/>
                <a:gd name="connsiteX11" fmla="*/ 1570616 w 2226832"/>
                <a:gd name="connsiteY11" fmla="*/ 64545 h 2151529"/>
                <a:gd name="connsiteX12" fmla="*/ 1710465 w 2226832"/>
                <a:gd name="connsiteY12" fmla="*/ 43030 h 2151529"/>
                <a:gd name="connsiteX13" fmla="*/ 1850315 w 2226832"/>
                <a:gd name="connsiteY13" fmla="*/ 21515 h 2151529"/>
                <a:gd name="connsiteX14" fmla="*/ 2086983 w 2226832"/>
                <a:gd name="connsiteY14" fmla="*/ 0 h 2151529"/>
                <a:gd name="connsiteX15" fmla="*/ 2108498 w 2226832"/>
                <a:gd name="connsiteY15" fmla="*/ 32272 h 2151529"/>
                <a:gd name="connsiteX16" fmla="*/ 2140771 w 2226832"/>
                <a:gd name="connsiteY16" fmla="*/ 559397 h 2151529"/>
                <a:gd name="connsiteX17" fmla="*/ 2151529 w 2226832"/>
                <a:gd name="connsiteY17" fmla="*/ 710004 h 2151529"/>
                <a:gd name="connsiteX18" fmla="*/ 2162287 w 2226832"/>
                <a:gd name="connsiteY18" fmla="*/ 753035 h 2151529"/>
                <a:gd name="connsiteX19" fmla="*/ 2173044 w 2226832"/>
                <a:gd name="connsiteY19" fmla="*/ 1495312 h 2151529"/>
                <a:gd name="connsiteX20" fmla="*/ 2183802 w 2226832"/>
                <a:gd name="connsiteY20" fmla="*/ 1807284 h 2151529"/>
                <a:gd name="connsiteX21" fmla="*/ 2205317 w 2226832"/>
                <a:gd name="connsiteY21" fmla="*/ 1871830 h 2151529"/>
                <a:gd name="connsiteX22" fmla="*/ 2216075 w 2226832"/>
                <a:gd name="connsiteY22" fmla="*/ 1979407 h 2151529"/>
                <a:gd name="connsiteX23" fmla="*/ 2226832 w 2226832"/>
                <a:gd name="connsiteY23" fmla="*/ 2022437 h 2151529"/>
                <a:gd name="connsiteX24" fmla="*/ 2216075 w 2226832"/>
                <a:gd name="connsiteY24" fmla="*/ 2130014 h 2151529"/>
                <a:gd name="connsiteX25" fmla="*/ 1979407 w 2226832"/>
                <a:gd name="connsiteY25" fmla="*/ 2097741 h 2151529"/>
                <a:gd name="connsiteX26" fmla="*/ 1796527 w 2226832"/>
                <a:gd name="connsiteY26" fmla="*/ 2108498 h 2151529"/>
                <a:gd name="connsiteX27" fmla="*/ 1731981 w 2226832"/>
                <a:gd name="connsiteY27" fmla="*/ 2130014 h 2151529"/>
                <a:gd name="connsiteX28" fmla="*/ 1656677 w 2226832"/>
                <a:gd name="connsiteY28" fmla="*/ 2151529 h 2151529"/>
                <a:gd name="connsiteX29" fmla="*/ 1667435 w 2226832"/>
                <a:gd name="connsiteY29" fmla="*/ 2119256 h 2151529"/>
                <a:gd name="connsiteX30" fmla="*/ 1635162 w 2226832"/>
                <a:gd name="connsiteY30" fmla="*/ 2054710 h 2151529"/>
                <a:gd name="connsiteX31" fmla="*/ 1613647 w 2226832"/>
                <a:gd name="connsiteY31" fmla="*/ 1753496 h 2151529"/>
                <a:gd name="connsiteX32" fmla="*/ 1602889 w 2226832"/>
                <a:gd name="connsiteY32" fmla="*/ 1409251 h 2151529"/>
                <a:gd name="connsiteX33" fmla="*/ 1592131 w 2226832"/>
                <a:gd name="connsiteY33" fmla="*/ 1118795 h 2151529"/>
                <a:gd name="connsiteX34" fmla="*/ 1581374 w 2226832"/>
                <a:gd name="connsiteY34" fmla="*/ 1075764 h 2151529"/>
                <a:gd name="connsiteX35" fmla="*/ 1549101 w 2226832"/>
                <a:gd name="connsiteY35" fmla="*/ 1065007 h 2151529"/>
                <a:gd name="connsiteX36" fmla="*/ 1473797 w 2226832"/>
                <a:gd name="connsiteY36" fmla="*/ 1086522 h 2151529"/>
                <a:gd name="connsiteX37" fmla="*/ 1430767 w 2226832"/>
                <a:gd name="connsiteY37" fmla="*/ 1097280 h 2151529"/>
                <a:gd name="connsiteX38" fmla="*/ 1387736 w 2226832"/>
                <a:gd name="connsiteY38" fmla="*/ 1118795 h 2151529"/>
                <a:gd name="connsiteX39" fmla="*/ 1280160 w 2226832"/>
                <a:gd name="connsiteY39" fmla="*/ 1129552 h 2151529"/>
                <a:gd name="connsiteX40" fmla="*/ 1215614 w 2226832"/>
                <a:gd name="connsiteY40" fmla="*/ 1140310 h 2151529"/>
                <a:gd name="connsiteX41" fmla="*/ 1161825 w 2226832"/>
                <a:gd name="connsiteY41" fmla="*/ 1151068 h 2151529"/>
                <a:gd name="connsiteX42" fmla="*/ 537882 w 2226832"/>
                <a:gd name="connsiteY42" fmla="*/ 1161825 h 2151529"/>
                <a:gd name="connsiteX43" fmla="*/ 494851 w 2226832"/>
                <a:gd name="connsiteY43" fmla="*/ 892884 h 2151529"/>
                <a:gd name="connsiteX44" fmla="*/ 462578 w 2226832"/>
                <a:gd name="connsiteY44" fmla="*/ 871369 h 2151529"/>
                <a:gd name="connsiteX45" fmla="*/ 333487 w 2226832"/>
                <a:gd name="connsiteY45" fmla="*/ 892884 h 2151529"/>
                <a:gd name="connsiteX46" fmla="*/ 268941 w 2226832"/>
                <a:gd name="connsiteY46" fmla="*/ 914400 h 2151529"/>
                <a:gd name="connsiteX47" fmla="*/ 53788 w 2226832"/>
                <a:gd name="connsiteY47" fmla="*/ 903642 h 2151529"/>
                <a:gd name="connsiteX48" fmla="*/ 43030 w 2226832"/>
                <a:gd name="connsiteY48" fmla="*/ 871369 h 2151529"/>
                <a:gd name="connsiteX49" fmla="*/ 32272 w 2226832"/>
                <a:gd name="connsiteY49" fmla="*/ 796065 h 2151529"/>
                <a:gd name="connsiteX50" fmla="*/ 0 w 2226832"/>
                <a:gd name="connsiteY50" fmla="*/ 570155 h 2151529"/>
                <a:gd name="connsiteX51" fmla="*/ 21515 w 2226832"/>
                <a:gd name="connsiteY51" fmla="*/ 96818 h 2151529"/>
                <a:gd name="connsiteX52" fmla="*/ 32272 w 2226832"/>
                <a:gd name="connsiteY52" fmla="*/ 129091 h 215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226832" h="2151529">
                  <a:moveTo>
                    <a:pt x="32272" y="129091"/>
                  </a:moveTo>
                  <a:lnTo>
                    <a:pt x="32272" y="129091"/>
                  </a:lnTo>
                  <a:cubicBezTo>
                    <a:pt x="126254" y="135357"/>
                    <a:pt x="209081" y="139091"/>
                    <a:pt x="301214" y="150607"/>
                  </a:cubicBezTo>
                  <a:cubicBezTo>
                    <a:pt x="515483" y="177390"/>
                    <a:pt x="131945" y="141879"/>
                    <a:pt x="494851" y="172122"/>
                  </a:cubicBezTo>
                  <a:lnTo>
                    <a:pt x="1247887" y="161364"/>
                  </a:lnTo>
                  <a:cubicBezTo>
                    <a:pt x="1259222" y="161053"/>
                    <a:pt x="1269159" y="153357"/>
                    <a:pt x="1280160" y="150607"/>
                  </a:cubicBezTo>
                  <a:cubicBezTo>
                    <a:pt x="1297899" y="146172"/>
                    <a:pt x="1316308" y="144660"/>
                    <a:pt x="1333948" y="139849"/>
                  </a:cubicBezTo>
                  <a:cubicBezTo>
                    <a:pt x="1355828" y="133882"/>
                    <a:pt x="1376255" y="122782"/>
                    <a:pt x="1398494" y="118334"/>
                  </a:cubicBezTo>
                  <a:cubicBezTo>
                    <a:pt x="1416423" y="114748"/>
                    <a:pt x="1434544" y="112011"/>
                    <a:pt x="1452282" y="107576"/>
                  </a:cubicBezTo>
                  <a:cubicBezTo>
                    <a:pt x="1463283" y="104826"/>
                    <a:pt x="1473652" y="99933"/>
                    <a:pt x="1484555" y="96818"/>
                  </a:cubicBezTo>
                  <a:cubicBezTo>
                    <a:pt x="1498771" y="92756"/>
                    <a:pt x="1513242" y="89647"/>
                    <a:pt x="1527585" y="86061"/>
                  </a:cubicBezTo>
                  <a:cubicBezTo>
                    <a:pt x="1541929" y="78889"/>
                    <a:pt x="1555600" y="70176"/>
                    <a:pt x="1570616" y="64545"/>
                  </a:cubicBezTo>
                  <a:cubicBezTo>
                    <a:pt x="1609839" y="49837"/>
                    <a:pt x="1676501" y="46804"/>
                    <a:pt x="1710465" y="43030"/>
                  </a:cubicBezTo>
                  <a:cubicBezTo>
                    <a:pt x="1780249" y="25584"/>
                    <a:pt x="1749232" y="31297"/>
                    <a:pt x="1850315" y="21515"/>
                  </a:cubicBezTo>
                  <a:lnTo>
                    <a:pt x="2086983" y="0"/>
                  </a:lnTo>
                  <a:cubicBezTo>
                    <a:pt x="2094155" y="10757"/>
                    <a:pt x="2107446" y="19386"/>
                    <a:pt x="2108498" y="32272"/>
                  </a:cubicBezTo>
                  <a:cubicBezTo>
                    <a:pt x="2156084" y="615188"/>
                    <a:pt x="2076049" y="365219"/>
                    <a:pt x="2140771" y="559397"/>
                  </a:cubicBezTo>
                  <a:cubicBezTo>
                    <a:pt x="2144357" y="609599"/>
                    <a:pt x="2145971" y="659982"/>
                    <a:pt x="2151529" y="710004"/>
                  </a:cubicBezTo>
                  <a:cubicBezTo>
                    <a:pt x="2153162" y="724699"/>
                    <a:pt x="2161882" y="738255"/>
                    <a:pt x="2162287" y="753035"/>
                  </a:cubicBezTo>
                  <a:cubicBezTo>
                    <a:pt x="2169064" y="1000394"/>
                    <a:pt x="2167995" y="1247912"/>
                    <a:pt x="2173044" y="1495312"/>
                  </a:cubicBezTo>
                  <a:cubicBezTo>
                    <a:pt x="2175167" y="1599343"/>
                    <a:pt x="2174916" y="1703612"/>
                    <a:pt x="2183802" y="1807284"/>
                  </a:cubicBezTo>
                  <a:cubicBezTo>
                    <a:pt x="2185739" y="1829880"/>
                    <a:pt x="2205317" y="1871830"/>
                    <a:pt x="2205317" y="1871830"/>
                  </a:cubicBezTo>
                  <a:cubicBezTo>
                    <a:pt x="2208903" y="1907689"/>
                    <a:pt x="2210979" y="1943731"/>
                    <a:pt x="2216075" y="1979407"/>
                  </a:cubicBezTo>
                  <a:cubicBezTo>
                    <a:pt x="2218166" y="1994043"/>
                    <a:pt x="2226832" y="2007652"/>
                    <a:pt x="2226832" y="2022437"/>
                  </a:cubicBezTo>
                  <a:cubicBezTo>
                    <a:pt x="2226832" y="2058475"/>
                    <a:pt x="2219661" y="2094155"/>
                    <a:pt x="2216075" y="2130014"/>
                  </a:cubicBezTo>
                  <a:cubicBezTo>
                    <a:pt x="2096993" y="2090319"/>
                    <a:pt x="2174164" y="2109913"/>
                    <a:pt x="1979407" y="2097741"/>
                  </a:cubicBezTo>
                  <a:cubicBezTo>
                    <a:pt x="1918447" y="2101327"/>
                    <a:pt x="1857079" y="2100600"/>
                    <a:pt x="1796527" y="2108498"/>
                  </a:cubicBezTo>
                  <a:cubicBezTo>
                    <a:pt x="1774038" y="2111431"/>
                    <a:pt x="1753983" y="2124514"/>
                    <a:pt x="1731981" y="2130014"/>
                  </a:cubicBezTo>
                  <a:cubicBezTo>
                    <a:pt x="1677949" y="2143521"/>
                    <a:pt x="1702976" y="2136095"/>
                    <a:pt x="1656677" y="2151529"/>
                  </a:cubicBezTo>
                  <a:cubicBezTo>
                    <a:pt x="1660263" y="2140771"/>
                    <a:pt x="1667435" y="2130596"/>
                    <a:pt x="1667435" y="2119256"/>
                  </a:cubicBezTo>
                  <a:cubicBezTo>
                    <a:pt x="1667435" y="2096988"/>
                    <a:pt x="1646039" y="2071026"/>
                    <a:pt x="1635162" y="2054710"/>
                  </a:cubicBezTo>
                  <a:cubicBezTo>
                    <a:pt x="1623589" y="1927408"/>
                    <a:pt x="1619463" y="1895979"/>
                    <a:pt x="1613647" y="1753496"/>
                  </a:cubicBezTo>
                  <a:cubicBezTo>
                    <a:pt x="1608965" y="1638787"/>
                    <a:pt x="1606779" y="1523989"/>
                    <a:pt x="1602889" y="1409251"/>
                  </a:cubicBezTo>
                  <a:cubicBezTo>
                    <a:pt x="1599607" y="1312422"/>
                    <a:pt x="1598369" y="1215479"/>
                    <a:pt x="1592131" y="1118795"/>
                  </a:cubicBezTo>
                  <a:cubicBezTo>
                    <a:pt x="1591179" y="1104041"/>
                    <a:pt x="1590610" y="1087309"/>
                    <a:pt x="1581374" y="1075764"/>
                  </a:cubicBezTo>
                  <a:cubicBezTo>
                    <a:pt x="1574290" y="1066909"/>
                    <a:pt x="1559859" y="1068593"/>
                    <a:pt x="1549101" y="1065007"/>
                  </a:cubicBezTo>
                  <a:cubicBezTo>
                    <a:pt x="1414646" y="1098618"/>
                    <a:pt x="1581778" y="1055669"/>
                    <a:pt x="1473797" y="1086522"/>
                  </a:cubicBezTo>
                  <a:cubicBezTo>
                    <a:pt x="1459581" y="1090584"/>
                    <a:pt x="1444610" y="1092089"/>
                    <a:pt x="1430767" y="1097280"/>
                  </a:cubicBezTo>
                  <a:cubicBezTo>
                    <a:pt x="1415751" y="1102911"/>
                    <a:pt x="1403417" y="1115435"/>
                    <a:pt x="1387736" y="1118795"/>
                  </a:cubicBezTo>
                  <a:cubicBezTo>
                    <a:pt x="1352498" y="1126346"/>
                    <a:pt x="1315919" y="1125082"/>
                    <a:pt x="1280160" y="1129552"/>
                  </a:cubicBezTo>
                  <a:cubicBezTo>
                    <a:pt x="1258516" y="1132257"/>
                    <a:pt x="1237074" y="1136408"/>
                    <a:pt x="1215614" y="1140310"/>
                  </a:cubicBezTo>
                  <a:cubicBezTo>
                    <a:pt x="1197624" y="1143581"/>
                    <a:pt x="1180101" y="1150488"/>
                    <a:pt x="1161825" y="1151068"/>
                  </a:cubicBezTo>
                  <a:cubicBezTo>
                    <a:pt x="953918" y="1157668"/>
                    <a:pt x="745863" y="1158239"/>
                    <a:pt x="537882" y="1161825"/>
                  </a:cubicBezTo>
                  <a:cubicBezTo>
                    <a:pt x="413571" y="1203263"/>
                    <a:pt x="535046" y="1174247"/>
                    <a:pt x="494851" y="892884"/>
                  </a:cubicBezTo>
                  <a:cubicBezTo>
                    <a:pt x="493023" y="880085"/>
                    <a:pt x="473336" y="878541"/>
                    <a:pt x="462578" y="871369"/>
                  </a:cubicBezTo>
                  <a:cubicBezTo>
                    <a:pt x="401568" y="878996"/>
                    <a:pt x="384251" y="877655"/>
                    <a:pt x="333487" y="892884"/>
                  </a:cubicBezTo>
                  <a:cubicBezTo>
                    <a:pt x="311764" y="899401"/>
                    <a:pt x="268941" y="914400"/>
                    <a:pt x="268941" y="914400"/>
                  </a:cubicBezTo>
                  <a:cubicBezTo>
                    <a:pt x="197223" y="910814"/>
                    <a:pt x="124327" y="917078"/>
                    <a:pt x="53788" y="903642"/>
                  </a:cubicBezTo>
                  <a:cubicBezTo>
                    <a:pt x="42649" y="901520"/>
                    <a:pt x="45254" y="882488"/>
                    <a:pt x="43030" y="871369"/>
                  </a:cubicBezTo>
                  <a:cubicBezTo>
                    <a:pt x="38057" y="846505"/>
                    <a:pt x="36227" y="821111"/>
                    <a:pt x="32272" y="796065"/>
                  </a:cubicBezTo>
                  <a:cubicBezTo>
                    <a:pt x="2063" y="604745"/>
                    <a:pt x="18072" y="732810"/>
                    <a:pt x="0" y="570155"/>
                  </a:cubicBezTo>
                  <a:cubicBezTo>
                    <a:pt x="7172" y="412376"/>
                    <a:pt x="2844" y="253652"/>
                    <a:pt x="21515" y="96818"/>
                  </a:cubicBezTo>
                  <a:cubicBezTo>
                    <a:pt x="23043" y="83979"/>
                    <a:pt x="30479" y="123712"/>
                    <a:pt x="32272" y="129091"/>
                  </a:cubicBezTo>
                  <a:close/>
                </a:path>
              </a:pathLst>
            </a:cu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p:nvPr/>
          </p:nvSpPr>
          <p:spPr>
            <a:xfrm>
              <a:off x="2159824" y="2743200"/>
              <a:ext cx="561940" cy="1108959"/>
            </a:xfrm>
            <a:custGeom>
              <a:avLst/>
              <a:gdLst>
                <a:gd name="connsiteX0" fmla="*/ 23978 w 561940"/>
                <a:gd name="connsiteY0" fmla="*/ 32273 h 1108959"/>
                <a:gd name="connsiteX1" fmla="*/ 23978 w 561940"/>
                <a:gd name="connsiteY1" fmla="*/ 32273 h 1108959"/>
                <a:gd name="connsiteX2" fmla="*/ 131555 w 561940"/>
                <a:gd name="connsiteY2" fmla="*/ 21515 h 1108959"/>
                <a:gd name="connsiteX3" fmla="*/ 475800 w 561940"/>
                <a:gd name="connsiteY3" fmla="*/ 0 h 1108959"/>
                <a:gd name="connsiteX4" fmla="*/ 486557 w 561940"/>
                <a:gd name="connsiteY4" fmla="*/ 32273 h 1108959"/>
                <a:gd name="connsiteX5" fmla="*/ 518830 w 561940"/>
                <a:gd name="connsiteY5" fmla="*/ 182880 h 1108959"/>
                <a:gd name="connsiteX6" fmla="*/ 529588 w 561940"/>
                <a:gd name="connsiteY6" fmla="*/ 247426 h 1108959"/>
                <a:gd name="connsiteX7" fmla="*/ 540345 w 561940"/>
                <a:gd name="connsiteY7" fmla="*/ 290456 h 1108959"/>
                <a:gd name="connsiteX8" fmla="*/ 551103 w 561940"/>
                <a:gd name="connsiteY8" fmla="*/ 688489 h 1108959"/>
                <a:gd name="connsiteX9" fmla="*/ 561861 w 561940"/>
                <a:gd name="connsiteY9" fmla="*/ 763793 h 1108959"/>
                <a:gd name="connsiteX10" fmla="*/ 529588 w 561940"/>
                <a:gd name="connsiteY10" fmla="*/ 978946 h 1108959"/>
                <a:gd name="connsiteX11" fmla="*/ 540345 w 561940"/>
                <a:gd name="connsiteY11" fmla="*/ 1075765 h 1108959"/>
                <a:gd name="connsiteX12" fmla="*/ 196101 w 561940"/>
                <a:gd name="connsiteY12" fmla="*/ 1086522 h 1108959"/>
                <a:gd name="connsiteX13" fmla="*/ 120797 w 561940"/>
                <a:gd name="connsiteY13" fmla="*/ 1097280 h 1108959"/>
                <a:gd name="connsiteX14" fmla="*/ 88524 w 561940"/>
                <a:gd name="connsiteY14" fmla="*/ 1108038 h 1108959"/>
                <a:gd name="connsiteX15" fmla="*/ 67009 w 561940"/>
                <a:gd name="connsiteY15" fmla="*/ 1075765 h 1108959"/>
                <a:gd name="connsiteX16" fmla="*/ 45494 w 561940"/>
                <a:gd name="connsiteY16" fmla="*/ 968188 h 1108959"/>
                <a:gd name="connsiteX17" fmla="*/ 56251 w 561940"/>
                <a:gd name="connsiteY17" fmla="*/ 656216 h 1108959"/>
                <a:gd name="connsiteX18" fmla="*/ 45494 w 561940"/>
                <a:gd name="connsiteY18" fmla="*/ 43031 h 1108959"/>
                <a:gd name="connsiteX19" fmla="*/ 2463 w 561940"/>
                <a:gd name="connsiteY19" fmla="*/ 32273 h 1108959"/>
                <a:gd name="connsiteX20" fmla="*/ 23978 w 561940"/>
                <a:gd name="connsiteY20" fmla="*/ 32273 h 110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1940" h="1108959">
                  <a:moveTo>
                    <a:pt x="23978" y="32273"/>
                  </a:moveTo>
                  <a:lnTo>
                    <a:pt x="23978" y="32273"/>
                  </a:lnTo>
                  <a:cubicBezTo>
                    <a:pt x="59837" y="28687"/>
                    <a:pt x="95564" y="23361"/>
                    <a:pt x="131555" y="21515"/>
                  </a:cubicBezTo>
                  <a:cubicBezTo>
                    <a:pt x="474117" y="3948"/>
                    <a:pt x="342716" y="44363"/>
                    <a:pt x="475800" y="0"/>
                  </a:cubicBezTo>
                  <a:cubicBezTo>
                    <a:pt x="479386" y="10758"/>
                    <a:pt x="483442" y="21370"/>
                    <a:pt x="486557" y="32273"/>
                  </a:cubicBezTo>
                  <a:cubicBezTo>
                    <a:pt x="498312" y="73416"/>
                    <a:pt x="513887" y="153222"/>
                    <a:pt x="518830" y="182880"/>
                  </a:cubicBezTo>
                  <a:cubicBezTo>
                    <a:pt x="522416" y="204395"/>
                    <a:pt x="525310" y="226037"/>
                    <a:pt x="529588" y="247426"/>
                  </a:cubicBezTo>
                  <a:cubicBezTo>
                    <a:pt x="532487" y="261924"/>
                    <a:pt x="536759" y="276113"/>
                    <a:pt x="540345" y="290456"/>
                  </a:cubicBezTo>
                  <a:cubicBezTo>
                    <a:pt x="543931" y="423134"/>
                    <a:pt x="545076" y="555900"/>
                    <a:pt x="551103" y="688489"/>
                  </a:cubicBezTo>
                  <a:cubicBezTo>
                    <a:pt x="552254" y="713819"/>
                    <a:pt x="562962" y="738461"/>
                    <a:pt x="561861" y="763793"/>
                  </a:cubicBezTo>
                  <a:cubicBezTo>
                    <a:pt x="556946" y="876842"/>
                    <a:pt x="549654" y="898677"/>
                    <a:pt x="529588" y="978946"/>
                  </a:cubicBezTo>
                  <a:cubicBezTo>
                    <a:pt x="533174" y="1011219"/>
                    <a:pt x="571248" y="1065796"/>
                    <a:pt x="540345" y="1075765"/>
                  </a:cubicBezTo>
                  <a:cubicBezTo>
                    <a:pt x="431085" y="1111010"/>
                    <a:pt x="310754" y="1080642"/>
                    <a:pt x="196101" y="1086522"/>
                  </a:cubicBezTo>
                  <a:cubicBezTo>
                    <a:pt x="170778" y="1087821"/>
                    <a:pt x="145898" y="1093694"/>
                    <a:pt x="120797" y="1097280"/>
                  </a:cubicBezTo>
                  <a:cubicBezTo>
                    <a:pt x="110039" y="1100866"/>
                    <a:pt x="99053" y="1112249"/>
                    <a:pt x="88524" y="1108038"/>
                  </a:cubicBezTo>
                  <a:cubicBezTo>
                    <a:pt x="76520" y="1103236"/>
                    <a:pt x="70811" y="1088122"/>
                    <a:pt x="67009" y="1075765"/>
                  </a:cubicBezTo>
                  <a:cubicBezTo>
                    <a:pt x="56255" y="1040813"/>
                    <a:pt x="45494" y="968188"/>
                    <a:pt x="45494" y="968188"/>
                  </a:cubicBezTo>
                  <a:cubicBezTo>
                    <a:pt x="49080" y="864197"/>
                    <a:pt x="56251" y="760268"/>
                    <a:pt x="56251" y="656216"/>
                  </a:cubicBezTo>
                  <a:cubicBezTo>
                    <a:pt x="56251" y="451790"/>
                    <a:pt x="63052" y="246702"/>
                    <a:pt x="45494" y="43031"/>
                  </a:cubicBezTo>
                  <a:cubicBezTo>
                    <a:pt x="44224" y="28301"/>
                    <a:pt x="-12322" y="32273"/>
                    <a:pt x="2463" y="32273"/>
                  </a:cubicBezTo>
                  <a:lnTo>
                    <a:pt x="23978" y="32273"/>
                  </a:lnTo>
                  <a:close/>
                </a:path>
              </a:pathLst>
            </a:cu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2226833" y="4141694"/>
              <a:ext cx="2185971" cy="1884690"/>
            </a:xfrm>
            <a:custGeom>
              <a:avLst/>
              <a:gdLst>
                <a:gd name="connsiteX0" fmla="*/ 32273 w 2185971"/>
                <a:gd name="connsiteY0" fmla="*/ 86061 h 1884690"/>
                <a:gd name="connsiteX1" fmla="*/ 32273 w 2185971"/>
                <a:gd name="connsiteY1" fmla="*/ 86061 h 1884690"/>
                <a:gd name="connsiteX2" fmla="*/ 548640 w 2185971"/>
                <a:gd name="connsiteY2" fmla="*/ 75304 h 1884690"/>
                <a:gd name="connsiteX3" fmla="*/ 753035 w 2185971"/>
                <a:gd name="connsiteY3" fmla="*/ 53788 h 1884690"/>
                <a:gd name="connsiteX4" fmla="*/ 903642 w 2185971"/>
                <a:gd name="connsiteY4" fmla="*/ 32273 h 1884690"/>
                <a:gd name="connsiteX5" fmla="*/ 935915 w 2185971"/>
                <a:gd name="connsiteY5" fmla="*/ 21515 h 1884690"/>
                <a:gd name="connsiteX6" fmla="*/ 1054249 w 2185971"/>
                <a:gd name="connsiteY6" fmla="*/ 0 h 1884690"/>
                <a:gd name="connsiteX7" fmla="*/ 1054249 w 2185971"/>
                <a:gd name="connsiteY7" fmla="*/ 161365 h 1884690"/>
                <a:gd name="connsiteX8" fmla="*/ 1075765 w 2185971"/>
                <a:gd name="connsiteY8" fmla="*/ 182880 h 1884690"/>
                <a:gd name="connsiteX9" fmla="*/ 1086522 w 2185971"/>
                <a:gd name="connsiteY9" fmla="*/ 215153 h 1884690"/>
                <a:gd name="connsiteX10" fmla="*/ 1118795 w 2185971"/>
                <a:gd name="connsiteY10" fmla="*/ 204395 h 1884690"/>
                <a:gd name="connsiteX11" fmla="*/ 1194099 w 2185971"/>
                <a:gd name="connsiteY11" fmla="*/ 193638 h 1884690"/>
                <a:gd name="connsiteX12" fmla="*/ 1387736 w 2185971"/>
                <a:gd name="connsiteY12" fmla="*/ 172122 h 1884690"/>
                <a:gd name="connsiteX13" fmla="*/ 1420009 w 2185971"/>
                <a:gd name="connsiteY13" fmla="*/ 161365 h 1884690"/>
                <a:gd name="connsiteX14" fmla="*/ 1581374 w 2185971"/>
                <a:gd name="connsiteY14" fmla="*/ 139850 h 1884690"/>
                <a:gd name="connsiteX15" fmla="*/ 1602889 w 2185971"/>
                <a:gd name="connsiteY15" fmla="*/ 527125 h 1884690"/>
                <a:gd name="connsiteX16" fmla="*/ 1613647 w 2185971"/>
                <a:gd name="connsiteY16" fmla="*/ 580913 h 1884690"/>
                <a:gd name="connsiteX17" fmla="*/ 1635162 w 2185971"/>
                <a:gd name="connsiteY17" fmla="*/ 849854 h 1884690"/>
                <a:gd name="connsiteX18" fmla="*/ 1645920 w 2185971"/>
                <a:gd name="connsiteY18" fmla="*/ 892885 h 1884690"/>
                <a:gd name="connsiteX19" fmla="*/ 1656678 w 2185971"/>
                <a:gd name="connsiteY19" fmla="*/ 1011219 h 1884690"/>
                <a:gd name="connsiteX20" fmla="*/ 1667435 w 2185971"/>
                <a:gd name="connsiteY20" fmla="*/ 1043492 h 1884690"/>
                <a:gd name="connsiteX21" fmla="*/ 1645920 w 2185971"/>
                <a:gd name="connsiteY21" fmla="*/ 1194099 h 1884690"/>
                <a:gd name="connsiteX22" fmla="*/ 1656678 w 2185971"/>
                <a:gd name="connsiteY22" fmla="*/ 1237130 h 1884690"/>
                <a:gd name="connsiteX23" fmla="*/ 1678193 w 2185971"/>
                <a:gd name="connsiteY23" fmla="*/ 1215614 h 1884690"/>
                <a:gd name="connsiteX24" fmla="*/ 1742739 w 2185971"/>
                <a:gd name="connsiteY24" fmla="*/ 1194099 h 1884690"/>
                <a:gd name="connsiteX25" fmla="*/ 1775012 w 2185971"/>
                <a:gd name="connsiteY25" fmla="*/ 1172584 h 1884690"/>
                <a:gd name="connsiteX26" fmla="*/ 2054711 w 2185971"/>
                <a:gd name="connsiteY26" fmla="*/ 1161826 h 1884690"/>
                <a:gd name="connsiteX27" fmla="*/ 2140772 w 2185971"/>
                <a:gd name="connsiteY27" fmla="*/ 1172584 h 1884690"/>
                <a:gd name="connsiteX28" fmla="*/ 2162287 w 2185971"/>
                <a:gd name="connsiteY28" fmla="*/ 1237130 h 1884690"/>
                <a:gd name="connsiteX29" fmla="*/ 2173045 w 2185971"/>
                <a:gd name="connsiteY29" fmla="*/ 1312433 h 1884690"/>
                <a:gd name="connsiteX30" fmla="*/ 2183802 w 2185971"/>
                <a:gd name="connsiteY30" fmla="*/ 1753497 h 1884690"/>
                <a:gd name="connsiteX31" fmla="*/ 2151529 w 2185971"/>
                <a:gd name="connsiteY31" fmla="*/ 1764254 h 1884690"/>
                <a:gd name="connsiteX32" fmla="*/ 957431 w 2185971"/>
                <a:gd name="connsiteY32" fmla="*/ 1775012 h 1884690"/>
                <a:gd name="connsiteX33" fmla="*/ 849854 w 2185971"/>
                <a:gd name="connsiteY33" fmla="*/ 1807285 h 1884690"/>
                <a:gd name="connsiteX34" fmla="*/ 785308 w 2185971"/>
                <a:gd name="connsiteY34" fmla="*/ 1828800 h 1884690"/>
                <a:gd name="connsiteX35" fmla="*/ 688489 w 2185971"/>
                <a:gd name="connsiteY35" fmla="*/ 1861073 h 1884690"/>
                <a:gd name="connsiteX36" fmla="*/ 365760 w 2185971"/>
                <a:gd name="connsiteY36" fmla="*/ 1871831 h 1884690"/>
                <a:gd name="connsiteX37" fmla="*/ 247426 w 2185971"/>
                <a:gd name="connsiteY37" fmla="*/ 1871831 h 1884690"/>
                <a:gd name="connsiteX38" fmla="*/ 215153 w 2185971"/>
                <a:gd name="connsiteY38" fmla="*/ 1861073 h 1884690"/>
                <a:gd name="connsiteX39" fmla="*/ 96819 w 2185971"/>
                <a:gd name="connsiteY39" fmla="*/ 1850315 h 1884690"/>
                <a:gd name="connsiteX40" fmla="*/ 75303 w 2185971"/>
                <a:gd name="connsiteY40" fmla="*/ 1559859 h 1884690"/>
                <a:gd name="connsiteX41" fmla="*/ 64546 w 2185971"/>
                <a:gd name="connsiteY41" fmla="*/ 1506071 h 1884690"/>
                <a:gd name="connsiteX42" fmla="*/ 64546 w 2185971"/>
                <a:gd name="connsiteY42" fmla="*/ 946673 h 1884690"/>
                <a:gd name="connsiteX43" fmla="*/ 32273 w 2185971"/>
                <a:gd name="connsiteY43" fmla="*/ 839097 h 1884690"/>
                <a:gd name="connsiteX44" fmla="*/ 21515 w 2185971"/>
                <a:gd name="connsiteY44" fmla="*/ 806824 h 1884690"/>
                <a:gd name="connsiteX45" fmla="*/ 516367 w 2185971"/>
                <a:gd name="connsiteY45" fmla="*/ 774551 h 1884690"/>
                <a:gd name="connsiteX46" fmla="*/ 570155 w 2185971"/>
                <a:gd name="connsiteY46" fmla="*/ 763793 h 1884690"/>
                <a:gd name="connsiteX47" fmla="*/ 527125 w 2185971"/>
                <a:gd name="connsiteY47" fmla="*/ 634701 h 1884690"/>
                <a:gd name="connsiteX48" fmla="*/ 516367 w 2185971"/>
                <a:gd name="connsiteY48" fmla="*/ 602428 h 1884690"/>
                <a:gd name="connsiteX49" fmla="*/ 505609 w 2185971"/>
                <a:gd name="connsiteY49" fmla="*/ 570155 h 1884690"/>
                <a:gd name="connsiteX50" fmla="*/ 494852 w 2185971"/>
                <a:gd name="connsiteY50" fmla="*/ 473337 h 1884690"/>
                <a:gd name="connsiteX51" fmla="*/ 172122 w 2185971"/>
                <a:gd name="connsiteY51" fmla="*/ 441064 h 1884690"/>
                <a:gd name="connsiteX52" fmla="*/ 32273 w 2185971"/>
                <a:gd name="connsiteY52" fmla="*/ 441064 h 1884690"/>
                <a:gd name="connsiteX53" fmla="*/ 10758 w 2185971"/>
                <a:gd name="connsiteY53" fmla="*/ 376518 h 1884690"/>
                <a:gd name="connsiteX54" fmla="*/ 0 w 2185971"/>
                <a:gd name="connsiteY54" fmla="*/ 344245 h 1884690"/>
                <a:gd name="connsiteX55" fmla="*/ 32273 w 2185971"/>
                <a:gd name="connsiteY55" fmla="*/ 86061 h 188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185971" h="1884690">
                  <a:moveTo>
                    <a:pt x="32273" y="86061"/>
                  </a:moveTo>
                  <a:lnTo>
                    <a:pt x="32273" y="86061"/>
                  </a:lnTo>
                  <a:lnTo>
                    <a:pt x="548640" y="75304"/>
                  </a:lnTo>
                  <a:cubicBezTo>
                    <a:pt x="568922" y="74605"/>
                    <a:pt x="728169" y="56551"/>
                    <a:pt x="753035" y="53788"/>
                  </a:cubicBezTo>
                  <a:cubicBezTo>
                    <a:pt x="859131" y="27266"/>
                    <a:pt x="712855" y="61626"/>
                    <a:pt x="903642" y="32273"/>
                  </a:cubicBezTo>
                  <a:cubicBezTo>
                    <a:pt x="914850" y="30549"/>
                    <a:pt x="924796" y="23739"/>
                    <a:pt x="935915" y="21515"/>
                  </a:cubicBezTo>
                  <a:cubicBezTo>
                    <a:pt x="1128623" y="-17026"/>
                    <a:pt x="926698" y="31889"/>
                    <a:pt x="1054249" y="0"/>
                  </a:cubicBezTo>
                  <a:cubicBezTo>
                    <a:pt x="1032777" y="64420"/>
                    <a:pt x="1031359" y="54547"/>
                    <a:pt x="1054249" y="161365"/>
                  </a:cubicBezTo>
                  <a:cubicBezTo>
                    <a:pt x="1056374" y="171282"/>
                    <a:pt x="1068593" y="175708"/>
                    <a:pt x="1075765" y="182880"/>
                  </a:cubicBezTo>
                  <a:cubicBezTo>
                    <a:pt x="1079351" y="193638"/>
                    <a:pt x="1076380" y="210082"/>
                    <a:pt x="1086522" y="215153"/>
                  </a:cubicBezTo>
                  <a:cubicBezTo>
                    <a:pt x="1096664" y="220224"/>
                    <a:pt x="1107676" y="206619"/>
                    <a:pt x="1118795" y="204395"/>
                  </a:cubicBezTo>
                  <a:cubicBezTo>
                    <a:pt x="1143659" y="199422"/>
                    <a:pt x="1169088" y="197806"/>
                    <a:pt x="1194099" y="193638"/>
                  </a:cubicBezTo>
                  <a:cubicBezTo>
                    <a:pt x="1330753" y="170863"/>
                    <a:pt x="1134994" y="191564"/>
                    <a:pt x="1387736" y="172122"/>
                  </a:cubicBezTo>
                  <a:cubicBezTo>
                    <a:pt x="1398494" y="168536"/>
                    <a:pt x="1408890" y="163589"/>
                    <a:pt x="1420009" y="161365"/>
                  </a:cubicBezTo>
                  <a:cubicBezTo>
                    <a:pt x="1444767" y="156414"/>
                    <a:pt x="1560415" y="142470"/>
                    <a:pt x="1581374" y="139850"/>
                  </a:cubicBezTo>
                  <a:cubicBezTo>
                    <a:pt x="1630502" y="287226"/>
                    <a:pt x="1582075" y="131648"/>
                    <a:pt x="1602889" y="527125"/>
                  </a:cubicBezTo>
                  <a:cubicBezTo>
                    <a:pt x="1603850" y="545384"/>
                    <a:pt x="1610061" y="562984"/>
                    <a:pt x="1613647" y="580913"/>
                  </a:cubicBezTo>
                  <a:cubicBezTo>
                    <a:pt x="1618460" y="657915"/>
                    <a:pt x="1622560" y="767936"/>
                    <a:pt x="1635162" y="849854"/>
                  </a:cubicBezTo>
                  <a:cubicBezTo>
                    <a:pt x="1637410" y="864467"/>
                    <a:pt x="1642334" y="878541"/>
                    <a:pt x="1645920" y="892885"/>
                  </a:cubicBezTo>
                  <a:cubicBezTo>
                    <a:pt x="1649506" y="932330"/>
                    <a:pt x="1651077" y="972010"/>
                    <a:pt x="1656678" y="1011219"/>
                  </a:cubicBezTo>
                  <a:cubicBezTo>
                    <a:pt x="1658282" y="1022445"/>
                    <a:pt x="1667435" y="1032152"/>
                    <a:pt x="1667435" y="1043492"/>
                  </a:cubicBezTo>
                  <a:cubicBezTo>
                    <a:pt x="1667435" y="1137769"/>
                    <a:pt x="1665830" y="1134372"/>
                    <a:pt x="1645920" y="1194099"/>
                  </a:cubicBezTo>
                  <a:cubicBezTo>
                    <a:pt x="1649506" y="1208443"/>
                    <a:pt x="1644376" y="1228929"/>
                    <a:pt x="1656678" y="1237130"/>
                  </a:cubicBezTo>
                  <a:cubicBezTo>
                    <a:pt x="1665117" y="1242756"/>
                    <a:pt x="1669121" y="1220150"/>
                    <a:pt x="1678193" y="1215614"/>
                  </a:cubicBezTo>
                  <a:cubicBezTo>
                    <a:pt x="1698478" y="1205471"/>
                    <a:pt x="1723869" y="1206679"/>
                    <a:pt x="1742739" y="1194099"/>
                  </a:cubicBezTo>
                  <a:cubicBezTo>
                    <a:pt x="1753497" y="1186927"/>
                    <a:pt x="1762152" y="1173914"/>
                    <a:pt x="1775012" y="1172584"/>
                  </a:cubicBezTo>
                  <a:cubicBezTo>
                    <a:pt x="1867819" y="1162983"/>
                    <a:pt x="1961478" y="1165412"/>
                    <a:pt x="2054711" y="1161826"/>
                  </a:cubicBezTo>
                  <a:cubicBezTo>
                    <a:pt x="2083398" y="1165412"/>
                    <a:pt x="2117088" y="1156005"/>
                    <a:pt x="2140772" y="1172584"/>
                  </a:cubicBezTo>
                  <a:cubicBezTo>
                    <a:pt x="2159351" y="1185590"/>
                    <a:pt x="2162287" y="1237130"/>
                    <a:pt x="2162287" y="1237130"/>
                  </a:cubicBezTo>
                  <a:cubicBezTo>
                    <a:pt x="2165873" y="1262231"/>
                    <a:pt x="2171989" y="1287099"/>
                    <a:pt x="2173045" y="1312433"/>
                  </a:cubicBezTo>
                  <a:cubicBezTo>
                    <a:pt x="2179167" y="1459371"/>
                    <a:pt x="2190797" y="1606598"/>
                    <a:pt x="2183802" y="1753497"/>
                  </a:cubicBezTo>
                  <a:cubicBezTo>
                    <a:pt x="2183263" y="1764824"/>
                    <a:pt x="2162867" y="1764055"/>
                    <a:pt x="2151529" y="1764254"/>
                  </a:cubicBezTo>
                  <a:lnTo>
                    <a:pt x="957431" y="1775012"/>
                  </a:lnTo>
                  <a:cubicBezTo>
                    <a:pt x="729227" y="1851079"/>
                    <a:pt x="1012436" y="1758511"/>
                    <a:pt x="849854" y="1807285"/>
                  </a:cubicBezTo>
                  <a:cubicBezTo>
                    <a:pt x="828131" y="1813802"/>
                    <a:pt x="804178" y="1816220"/>
                    <a:pt x="785308" y="1828800"/>
                  </a:cubicBezTo>
                  <a:cubicBezTo>
                    <a:pt x="743217" y="1856860"/>
                    <a:pt x="751733" y="1857559"/>
                    <a:pt x="688489" y="1861073"/>
                  </a:cubicBezTo>
                  <a:cubicBezTo>
                    <a:pt x="581019" y="1867044"/>
                    <a:pt x="473336" y="1868245"/>
                    <a:pt x="365760" y="1871831"/>
                  </a:cubicBezTo>
                  <a:cubicBezTo>
                    <a:pt x="310271" y="1890326"/>
                    <a:pt x="334004" y="1887572"/>
                    <a:pt x="247426" y="1871831"/>
                  </a:cubicBezTo>
                  <a:cubicBezTo>
                    <a:pt x="236269" y="1869803"/>
                    <a:pt x="226379" y="1862677"/>
                    <a:pt x="215153" y="1861073"/>
                  </a:cubicBezTo>
                  <a:cubicBezTo>
                    <a:pt x="175944" y="1855471"/>
                    <a:pt x="136264" y="1853901"/>
                    <a:pt x="96819" y="1850315"/>
                  </a:cubicBezTo>
                  <a:cubicBezTo>
                    <a:pt x="90737" y="1740845"/>
                    <a:pt x="89946" y="1662365"/>
                    <a:pt x="75303" y="1559859"/>
                  </a:cubicBezTo>
                  <a:cubicBezTo>
                    <a:pt x="72717" y="1541758"/>
                    <a:pt x="68132" y="1524000"/>
                    <a:pt x="64546" y="1506071"/>
                  </a:cubicBezTo>
                  <a:cubicBezTo>
                    <a:pt x="78667" y="1237750"/>
                    <a:pt x="82328" y="1275647"/>
                    <a:pt x="64546" y="946673"/>
                  </a:cubicBezTo>
                  <a:cubicBezTo>
                    <a:pt x="63497" y="927270"/>
                    <a:pt x="35133" y="847678"/>
                    <a:pt x="32273" y="839097"/>
                  </a:cubicBezTo>
                  <a:lnTo>
                    <a:pt x="21515" y="806824"/>
                  </a:lnTo>
                  <a:cubicBezTo>
                    <a:pt x="71674" y="606192"/>
                    <a:pt x="14720" y="774551"/>
                    <a:pt x="516367" y="774551"/>
                  </a:cubicBezTo>
                  <a:cubicBezTo>
                    <a:pt x="534651" y="774551"/>
                    <a:pt x="552226" y="767379"/>
                    <a:pt x="570155" y="763793"/>
                  </a:cubicBezTo>
                  <a:lnTo>
                    <a:pt x="527125" y="634701"/>
                  </a:lnTo>
                  <a:lnTo>
                    <a:pt x="516367" y="602428"/>
                  </a:lnTo>
                  <a:lnTo>
                    <a:pt x="505609" y="570155"/>
                  </a:lnTo>
                  <a:cubicBezTo>
                    <a:pt x="502023" y="537882"/>
                    <a:pt x="499789" y="505431"/>
                    <a:pt x="494852" y="473337"/>
                  </a:cubicBezTo>
                  <a:cubicBezTo>
                    <a:pt x="472629" y="328885"/>
                    <a:pt x="401949" y="433139"/>
                    <a:pt x="172122" y="441064"/>
                  </a:cubicBezTo>
                  <a:cubicBezTo>
                    <a:pt x="127679" y="452174"/>
                    <a:pt x="77703" y="469974"/>
                    <a:pt x="32273" y="441064"/>
                  </a:cubicBezTo>
                  <a:cubicBezTo>
                    <a:pt x="13139" y="428888"/>
                    <a:pt x="17930" y="398033"/>
                    <a:pt x="10758" y="376518"/>
                  </a:cubicBezTo>
                  <a:cubicBezTo>
                    <a:pt x="7172" y="365760"/>
                    <a:pt x="0" y="355585"/>
                    <a:pt x="0" y="344245"/>
                  </a:cubicBezTo>
                  <a:lnTo>
                    <a:pt x="32273" y="86061"/>
                  </a:lnTo>
                  <a:close/>
                </a:path>
              </a:pathLst>
            </a:cu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p:nvPr/>
          </p:nvSpPr>
          <p:spPr>
            <a:xfrm>
              <a:off x="484094" y="1688951"/>
              <a:ext cx="1883801" cy="4410635"/>
            </a:xfrm>
            <a:custGeom>
              <a:avLst/>
              <a:gdLst>
                <a:gd name="connsiteX0" fmla="*/ 1312433 w 1883801"/>
                <a:gd name="connsiteY0" fmla="*/ 0 h 4410635"/>
                <a:gd name="connsiteX1" fmla="*/ 1312433 w 1883801"/>
                <a:gd name="connsiteY1" fmla="*/ 0 h 4410635"/>
                <a:gd name="connsiteX2" fmla="*/ 1323191 w 1883801"/>
                <a:gd name="connsiteY2" fmla="*/ 344244 h 4410635"/>
                <a:gd name="connsiteX3" fmla="*/ 1333948 w 1883801"/>
                <a:gd name="connsiteY3" fmla="*/ 376517 h 4410635"/>
                <a:gd name="connsiteX4" fmla="*/ 1355464 w 1883801"/>
                <a:gd name="connsiteY4" fmla="*/ 398033 h 4410635"/>
                <a:gd name="connsiteX5" fmla="*/ 1376979 w 1883801"/>
                <a:gd name="connsiteY5" fmla="*/ 473336 h 4410635"/>
                <a:gd name="connsiteX6" fmla="*/ 1387737 w 1883801"/>
                <a:gd name="connsiteY6" fmla="*/ 505609 h 4410635"/>
                <a:gd name="connsiteX7" fmla="*/ 1366221 w 1883801"/>
                <a:gd name="connsiteY7" fmla="*/ 666974 h 4410635"/>
                <a:gd name="connsiteX8" fmla="*/ 1355464 w 1883801"/>
                <a:gd name="connsiteY8" fmla="*/ 710004 h 4410635"/>
                <a:gd name="connsiteX9" fmla="*/ 1333948 w 1883801"/>
                <a:gd name="connsiteY9" fmla="*/ 774550 h 4410635"/>
                <a:gd name="connsiteX10" fmla="*/ 1323191 w 1883801"/>
                <a:gd name="connsiteY10" fmla="*/ 839096 h 4410635"/>
                <a:gd name="connsiteX11" fmla="*/ 1301675 w 1883801"/>
                <a:gd name="connsiteY11" fmla="*/ 1000461 h 4410635"/>
                <a:gd name="connsiteX12" fmla="*/ 1323191 w 1883801"/>
                <a:gd name="connsiteY12" fmla="*/ 1301675 h 4410635"/>
                <a:gd name="connsiteX13" fmla="*/ 1344706 w 1883801"/>
                <a:gd name="connsiteY13" fmla="*/ 1409251 h 4410635"/>
                <a:gd name="connsiteX14" fmla="*/ 1355464 w 1883801"/>
                <a:gd name="connsiteY14" fmla="*/ 1495313 h 4410635"/>
                <a:gd name="connsiteX15" fmla="*/ 1376979 w 1883801"/>
                <a:gd name="connsiteY15" fmla="*/ 1559858 h 4410635"/>
                <a:gd name="connsiteX16" fmla="*/ 1398494 w 1883801"/>
                <a:gd name="connsiteY16" fmla="*/ 1635162 h 4410635"/>
                <a:gd name="connsiteX17" fmla="*/ 1409252 w 1883801"/>
                <a:gd name="connsiteY17" fmla="*/ 1731981 h 4410635"/>
                <a:gd name="connsiteX18" fmla="*/ 1420010 w 1883801"/>
                <a:gd name="connsiteY18" fmla="*/ 1796527 h 4410635"/>
                <a:gd name="connsiteX19" fmla="*/ 1430767 w 1883801"/>
                <a:gd name="connsiteY19" fmla="*/ 1882588 h 4410635"/>
                <a:gd name="connsiteX20" fmla="*/ 1441525 w 1883801"/>
                <a:gd name="connsiteY20" fmla="*/ 2086983 h 4410635"/>
                <a:gd name="connsiteX21" fmla="*/ 1441525 w 1883801"/>
                <a:gd name="connsiteY21" fmla="*/ 2162287 h 4410635"/>
                <a:gd name="connsiteX22" fmla="*/ 1473798 w 1883801"/>
                <a:gd name="connsiteY22" fmla="*/ 2173044 h 4410635"/>
                <a:gd name="connsiteX23" fmla="*/ 1721224 w 1883801"/>
                <a:gd name="connsiteY23" fmla="*/ 2183802 h 4410635"/>
                <a:gd name="connsiteX24" fmla="*/ 1753497 w 1883801"/>
                <a:gd name="connsiteY24" fmla="*/ 2226833 h 4410635"/>
                <a:gd name="connsiteX25" fmla="*/ 1785770 w 1883801"/>
                <a:gd name="connsiteY25" fmla="*/ 2646381 h 4410635"/>
                <a:gd name="connsiteX26" fmla="*/ 1785770 w 1883801"/>
                <a:gd name="connsiteY26" fmla="*/ 3044414 h 4410635"/>
                <a:gd name="connsiteX27" fmla="*/ 1796527 w 1883801"/>
                <a:gd name="connsiteY27" fmla="*/ 3087444 h 4410635"/>
                <a:gd name="connsiteX28" fmla="*/ 1796527 w 1883801"/>
                <a:gd name="connsiteY28" fmla="*/ 3356385 h 4410635"/>
                <a:gd name="connsiteX29" fmla="*/ 1807285 w 1883801"/>
                <a:gd name="connsiteY29" fmla="*/ 3474720 h 4410635"/>
                <a:gd name="connsiteX30" fmla="*/ 1828800 w 1883801"/>
                <a:gd name="connsiteY30" fmla="*/ 3614569 h 4410635"/>
                <a:gd name="connsiteX31" fmla="*/ 1839558 w 1883801"/>
                <a:gd name="connsiteY31" fmla="*/ 3689873 h 4410635"/>
                <a:gd name="connsiteX32" fmla="*/ 1850315 w 1883801"/>
                <a:gd name="connsiteY32" fmla="*/ 3894268 h 4410635"/>
                <a:gd name="connsiteX33" fmla="*/ 1839558 w 1883801"/>
                <a:gd name="connsiteY33" fmla="*/ 4270785 h 4410635"/>
                <a:gd name="connsiteX34" fmla="*/ 1850315 w 1883801"/>
                <a:gd name="connsiteY34" fmla="*/ 4303058 h 4410635"/>
                <a:gd name="connsiteX35" fmla="*/ 1871831 w 1883801"/>
                <a:gd name="connsiteY35" fmla="*/ 4324574 h 4410635"/>
                <a:gd name="connsiteX36" fmla="*/ 1882588 w 1883801"/>
                <a:gd name="connsiteY36" fmla="*/ 4356847 h 4410635"/>
                <a:gd name="connsiteX37" fmla="*/ 1850315 w 1883801"/>
                <a:gd name="connsiteY37" fmla="*/ 4367604 h 4410635"/>
                <a:gd name="connsiteX38" fmla="*/ 1592132 w 1883801"/>
                <a:gd name="connsiteY38" fmla="*/ 4356847 h 4410635"/>
                <a:gd name="connsiteX39" fmla="*/ 1538344 w 1883801"/>
                <a:gd name="connsiteY39" fmla="*/ 4346089 h 4410635"/>
                <a:gd name="connsiteX40" fmla="*/ 1452282 w 1883801"/>
                <a:gd name="connsiteY40" fmla="*/ 4335331 h 4410635"/>
                <a:gd name="connsiteX41" fmla="*/ 1376979 w 1883801"/>
                <a:gd name="connsiteY41" fmla="*/ 4324574 h 4410635"/>
                <a:gd name="connsiteX42" fmla="*/ 1161826 w 1883801"/>
                <a:gd name="connsiteY42" fmla="*/ 4335331 h 4410635"/>
                <a:gd name="connsiteX43" fmla="*/ 1075765 w 1883801"/>
                <a:gd name="connsiteY43" fmla="*/ 4356847 h 4410635"/>
                <a:gd name="connsiteX44" fmla="*/ 882127 w 1883801"/>
                <a:gd name="connsiteY44" fmla="*/ 4378362 h 4410635"/>
                <a:gd name="connsiteX45" fmla="*/ 408791 w 1883801"/>
                <a:gd name="connsiteY45" fmla="*/ 4399877 h 4410635"/>
                <a:gd name="connsiteX46" fmla="*/ 355002 w 1883801"/>
                <a:gd name="connsiteY46" fmla="*/ 4410635 h 4410635"/>
                <a:gd name="connsiteX47" fmla="*/ 333487 w 1883801"/>
                <a:gd name="connsiteY47" fmla="*/ 4195482 h 4410635"/>
                <a:gd name="connsiteX48" fmla="*/ 322730 w 1883801"/>
                <a:gd name="connsiteY48" fmla="*/ 4152451 h 4410635"/>
                <a:gd name="connsiteX49" fmla="*/ 236668 w 1883801"/>
                <a:gd name="connsiteY49" fmla="*/ 4109421 h 4410635"/>
                <a:gd name="connsiteX50" fmla="*/ 204395 w 1883801"/>
                <a:gd name="connsiteY50" fmla="*/ 4098663 h 4410635"/>
                <a:gd name="connsiteX51" fmla="*/ 182880 w 1883801"/>
                <a:gd name="connsiteY51" fmla="*/ 4066390 h 4410635"/>
                <a:gd name="connsiteX52" fmla="*/ 193638 w 1883801"/>
                <a:gd name="connsiteY52" fmla="*/ 4023360 h 4410635"/>
                <a:gd name="connsiteX53" fmla="*/ 204395 w 1883801"/>
                <a:gd name="connsiteY53" fmla="*/ 3883510 h 4410635"/>
                <a:gd name="connsiteX54" fmla="*/ 193638 w 1883801"/>
                <a:gd name="connsiteY54" fmla="*/ 3625327 h 4410635"/>
                <a:gd name="connsiteX55" fmla="*/ 182880 w 1883801"/>
                <a:gd name="connsiteY55" fmla="*/ 3571538 h 4410635"/>
                <a:gd name="connsiteX56" fmla="*/ 161365 w 1883801"/>
                <a:gd name="connsiteY56" fmla="*/ 3442447 h 4410635"/>
                <a:gd name="connsiteX57" fmla="*/ 150607 w 1883801"/>
                <a:gd name="connsiteY57" fmla="*/ 2979868 h 4410635"/>
                <a:gd name="connsiteX58" fmla="*/ 139850 w 1883801"/>
                <a:gd name="connsiteY58" fmla="*/ 2043953 h 4410635"/>
                <a:gd name="connsiteX59" fmla="*/ 118334 w 1883801"/>
                <a:gd name="connsiteY59" fmla="*/ 1914861 h 4410635"/>
                <a:gd name="connsiteX60" fmla="*/ 107577 w 1883801"/>
                <a:gd name="connsiteY60" fmla="*/ 1861073 h 4410635"/>
                <a:gd name="connsiteX61" fmla="*/ 96819 w 1883801"/>
                <a:gd name="connsiteY61" fmla="*/ 1828800 h 4410635"/>
                <a:gd name="connsiteX62" fmla="*/ 86061 w 1883801"/>
                <a:gd name="connsiteY62" fmla="*/ 1764254 h 4410635"/>
                <a:gd name="connsiteX63" fmla="*/ 64546 w 1883801"/>
                <a:gd name="connsiteY63" fmla="*/ 1645920 h 4410635"/>
                <a:gd name="connsiteX64" fmla="*/ 53788 w 1883801"/>
                <a:gd name="connsiteY64" fmla="*/ 1172583 h 4410635"/>
                <a:gd name="connsiteX65" fmla="*/ 43031 w 1883801"/>
                <a:gd name="connsiteY65" fmla="*/ 1140310 h 4410635"/>
                <a:gd name="connsiteX66" fmla="*/ 32273 w 1883801"/>
                <a:gd name="connsiteY66" fmla="*/ 774550 h 4410635"/>
                <a:gd name="connsiteX67" fmla="*/ 21515 w 1883801"/>
                <a:gd name="connsiteY67" fmla="*/ 742277 h 4410635"/>
                <a:gd name="connsiteX68" fmla="*/ 0 w 1883801"/>
                <a:gd name="connsiteY68" fmla="*/ 666974 h 4410635"/>
                <a:gd name="connsiteX69" fmla="*/ 10758 w 1883801"/>
                <a:gd name="connsiteY69" fmla="*/ 623943 h 4410635"/>
                <a:gd name="connsiteX70" fmla="*/ 365760 w 1883801"/>
                <a:gd name="connsiteY70" fmla="*/ 645458 h 4410635"/>
                <a:gd name="connsiteX71" fmla="*/ 398033 w 1883801"/>
                <a:gd name="connsiteY71" fmla="*/ 656216 h 4410635"/>
                <a:gd name="connsiteX72" fmla="*/ 634701 w 1883801"/>
                <a:gd name="connsiteY72" fmla="*/ 645458 h 4410635"/>
                <a:gd name="connsiteX73" fmla="*/ 656217 w 1883801"/>
                <a:gd name="connsiteY73" fmla="*/ 623943 h 4410635"/>
                <a:gd name="connsiteX74" fmla="*/ 645459 w 1883801"/>
                <a:gd name="connsiteY74" fmla="*/ 64545 h 4410635"/>
                <a:gd name="connsiteX75" fmla="*/ 656217 w 1883801"/>
                <a:gd name="connsiteY75" fmla="*/ 21515 h 4410635"/>
                <a:gd name="connsiteX76" fmla="*/ 860612 w 1883801"/>
                <a:gd name="connsiteY76" fmla="*/ 43030 h 4410635"/>
                <a:gd name="connsiteX77" fmla="*/ 1237130 w 1883801"/>
                <a:gd name="connsiteY77" fmla="*/ 32273 h 4410635"/>
                <a:gd name="connsiteX78" fmla="*/ 1312433 w 1883801"/>
                <a:gd name="connsiteY78" fmla="*/ 0 h 4410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883801" h="4410635">
                  <a:moveTo>
                    <a:pt x="1312433" y="0"/>
                  </a:moveTo>
                  <a:lnTo>
                    <a:pt x="1312433" y="0"/>
                  </a:lnTo>
                  <a:cubicBezTo>
                    <a:pt x="1316019" y="114748"/>
                    <a:pt x="1316642" y="229627"/>
                    <a:pt x="1323191" y="344244"/>
                  </a:cubicBezTo>
                  <a:cubicBezTo>
                    <a:pt x="1323838" y="355565"/>
                    <a:pt x="1328114" y="366793"/>
                    <a:pt x="1333948" y="376517"/>
                  </a:cubicBezTo>
                  <a:cubicBezTo>
                    <a:pt x="1339166" y="385214"/>
                    <a:pt x="1348292" y="390861"/>
                    <a:pt x="1355464" y="398033"/>
                  </a:cubicBezTo>
                  <a:cubicBezTo>
                    <a:pt x="1381260" y="475424"/>
                    <a:pt x="1349958" y="378763"/>
                    <a:pt x="1376979" y="473336"/>
                  </a:cubicBezTo>
                  <a:cubicBezTo>
                    <a:pt x="1380094" y="484239"/>
                    <a:pt x="1384151" y="494851"/>
                    <a:pt x="1387737" y="505609"/>
                  </a:cubicBezTo>
                  <a:cubicBezTo>
                    <a:pt x="1370567" y="711638"/>
                    <a:pt x="1392071" y="576500"/>
                    <a:pt x="1366221" y="666974"/>
                  </a:cubicBezTo>
                  <a:cubicBezTo>
                    <a:pt x="1362159" y="681190"/>
                    <a:pt x="1359712" y="695843"/>
                    <a:pt x="1355464" y="710004"/>
                  </a:cubicBezTo>
                  <a:cubicBezTo>
                    <a:pt x="1348947" y="731727"/>
                    <a:pt x="1333948" y="774550"/>
                    <a:pt x="1333948" y="774550"/>
                  </a:cubicBezTo>
                  <a:cubicBezTo>
                    <a:pt x="1330362" y="796065"/>
                    <a:pt x="1326508" y="817538"/>
                    <a:pt x="1323191" y="839096"/>
                  </a:cubicBezTo>
                  <a:cubicBezTo>
                    <a:pt x="1313292" y="903444"/>
                    <a:pt x="1309938" y="934363"/>
                    <a:pt x="1301675" y="1000461"/>
                  </a:cubicBezTo>
                  <a:cubicBezTo>
                    <a:pt x="1311924" y="1205440"/>
                    <a:pt x="1304312" y="1160083"/>
                    <a:pt x="1323191" y="1301675"/>
                  </a:cubicBezTo>
                  <a:cubicBezTo>
                    <a:pt x="1334179" y="1384086"/>
                    <a:pt x="1326543" y="1354765"/>
                    <a:pt x="1344706" y="1409251"/>
                  </a:cubicBezTo>
                  <a:cubicBezTo>
                    <a:pt x="1348292" y="1437938"/>
                    <a:pt x="1349406" y="1467044"/>
                    <a:pt x="1355464" y="1495313"/>
                  </a:cubicBezTo>
                  <a:cubicBezTo>
                    <a:pt x="1360216" y="1517488"/>
                    <a:pt x="1371478" y="1537856"/>
                    <a:pt x="1376979" y="1559858"/>
                  </a:cubicBezTo>
                  <a:cubicBezTo>
                    <a:pt x="1390487" y="1613890"/>
                    <a:pt x="1383062" y="1588863"/>
                    <a:pt x="1398494" y="1635162"/>
                  </a:cubicBezTo>
                  <a:cubicBezTo>
                    <a:pt x="1402080" y="1667435"/>
                    <a:pt x="1404960" y="1699794"/>
                    <a:pt x="1409252" y="1731981"/>
                  </a:cubicBezTo>
                  <a:cubicBezTo>
                    <a:pt x="1412135" y="1753602"/>
                    <a:pt x="1416925" y="1774934"/>
                    <a:pt x="1420010" y="1796527"/>
                  </a:cubicBezTo>
                  <a:cubicBezTo>
                    <a:pt x="1424098" y="1825147"/>
                    <a:pt x="1427181" y="1853901"/>
                    <a:pt x="1430767" y="1882588"/>
                  </a:cubicBezTo>
                  <a:cubicBezTo>
                    <a:pt x="1434353" y="1950720"/>
                    <a:pt x="1435348" y="2019037"/>
                    <a:pt x="1441525" y="2086983"/>
                  </a:cubicBezTo>
                  <a:cubicBezTo>
                    <a:pt x="1448727" y="2166206"/>
                    <a:pt x="1465763" y="2065328"/>
                    <a:pt x="1441525" y="2162287"/>
                  </a:cubicBezTo>
                  <a:cubicBezTo>
                    <a:pt x="1452283" y="2165873"/>
                    <a:pt x="1462492" y="2172174"/>
                    <a:pt x="1473798" y="2173044"/>
                  </a:cubicBezTo>
                  <a:cubicBezTo>
                    <a:pt x="1556108" y="2179375"/>
                    <a:pt x="1640156" y="2168212"/>
                    <a:pt x="1721224" y="2183802"/>
                  </a:cubicBezTo>
                  <a:cubicBezTo>
                    <a:pt x="1738831" y="2187188"/>
                    <a:pt x="1742739" y="2212489"/>
                    <a:pt x="1753497" y="2226833"/>
                  </a:cubicBezTo>
                  <a:cubicBezTo>
                    <a:pt x="1812450" y="2403691"/>
                    <a:pt x="1774325" y="2268710"/>
                    <a:pt x="1785770" y="2646381"/>
                  </a:cubicBezTo>
                  <a:cubicBezTo>
                    <a:pt x="1775715" y="2847477"/>
                    <a:pt x="1767604" y="2853670"/>
                    <a:pt x="1785770" y="3044414"/>
                  </a:cubicBezTo>
                  <a:cubicBezTo>
                    <a:pt x="1787172" y="3059132"/>
                    <a:pt x="1792941" y="3073101"/>
                    <a:pt x="1796527" y="3087444"/>
                  </a:cubicBezTo>
                  <a:cubicBezTo>
                    <a:pt x="1822529" y="3373452"/>
                    <a:pt x="1796527" y="3016896"/>
                    <a:pt x="1796527" y="3356385"/>
                  </a:cubicBezTo>
                  <a:cubicBezTo>
                    <a:pt x="1796527" y="3395993"/>
                    <a:pt x="1803139" y="3435330"/>
                    <a:pt x="1807285" y="3474720"/>
                  </a:cubicBezTo>
                  <a:cubicBezTo>
                    <a:pt x="1822150" y="3615941"/>
                    <a:pt x="1811208" y="3509021"/>
                    <a:pt x="1828800" y="3614569"/>
                  </a:cubicBezTo>
                  <a:cubicBezTo>
                    <a:pt x="1832969" y="3639580"/>
                    <a:pt x="1835972" y="3664772"/>
                    <a:pt x="1839558" y="3689873"/>
                  </a:cubicBezTo>
                  <a:cubicBezTo>
                    <a:pt x="1843144" y="3758005"/>
                    <a:pt x="1850315" y="3826042"/>
                    <a:pt x="1850315" y="3894268"/>
                  </a:cubicBezTo>
                  <a:cubicBezTo>
                    <a:pt x="1850315" y="4019825"/>
                    <a:pt x="1839558" y="4145228"/>
                    <a:pt x="1839558" y="4270785"/>
                  </a:cubicBezTo>
                  <a:cubicBezTo>
                    <a:pt x="1839558" y="4282125"/>
                    <a:pt x="1844481" y="4293334"/>
                    <a:pt x="1850315" y="4303058"/>
                  </a:cubicBezTo>
                  <a:cubicBezTo>
                    <a:pt x="1855533" y="4311755"/>
                    <a:pt x="1864659" y="4317402"/>
                    <a:pt x="1871831" y="4324574"/>
                  </a:cubicBezTo>
                  <a:cubicBezTo>
                    <a:pt x="1875417" y="4335332"/>
                    <a:pt x="1887659" y="4346705"/>
                    <a:pt x="1882588" y="4356847"/>
                  </a:cubicBezTo>
                  <a:cubicBezTo>
                    <a:pt x="1877517" y="4366989"/>
                    <a:pt x="1861655" y="4367604"/>
                    <a:pt x="1850315" y="4367604"/>
                  </a:cubicBezTo>
                  <a:cubicBezTo>
                    <a:pt x="1764179" y="4367604"/>
                    <a:pt x="1678193" y="4360433"/>
                    <a:pt x="1592132" y="4356847"/>
                  </a:cubicBezTo>
                  <a:cubicBezTo>
                    <a:pt x="1574203" y="4353261"/>
                    <a:pt x="1556416" y="4348869"/>
                    <a:pt x="1538344" y="4346089"/>
                  </a:cubicBezTo>
                  <a:cubicBezTo>
                    <a:pt x="1509770" y="4341693"/>
                    <a:pt x="1480939" y="4339152"/>
                    <a:pt x="1452282" y="4335331"/>
                  </a:cubicBezTo>
                  <a:lnTo>
                    <a:pt x="1376979" y="4324574"/>
                  </a:lnTo>
                  <a:cubicBezTo>
                    <a:pt x="1305261" y="4328160"/>
                    <a:pt x="1233405" y="4329605"/>
                    <a:pt x="1161826" y="4335331"/>
                  </a:cubicBezTo>
                  <a:cubicBezTo>
                    <a:pt x="1054352" y="4343929"/>
                    <a:pt x="1151783" y="4343026"/>
                    <a:pt x="1075765" y="4356847"/>
                  </a:cubicBezTo>
                  <a:cubicBezTo>
                    <a:pt x="1038555" y="4363612"/>
                    <a:pt x="913000" y="4375275"/>
                    <a:pt x="882127" y="4378362"/>
                  </a:cubicBezTo>
                  <a:cubicBezTo>
                    <a:pt x="695563" y="4425005"/>
                    <a:pt x="895979" y="4378225"/>
                    <a:pt x="408791" y="4399877"/>
                  </a:cubicBezTo>
                  <a:cubicBezTo>
                    <a:pt x="390524" y="4400689"/>
                    <a:pt x="372932" y="4407049"/>
                    <a:pt x="355002" y="4410635"/>
                  </a:cubicBezTo>
                  <a:cubicBezTo>
                    <a:pt x="323097" y="4314915"/>
                    <a:pt x="354811" y="4419383"/>
                    <a:pt x="333487" y="4195482"/>
                  </a:cubicBezTo>
                  <a:cubicBezTo>
                    <a:pt x="332085" y="4180764"/>
                    <a:pt x="329342" y="4165675"/>
                    <a:pt x="322730" y="4152451"/>
                  </a:cubicBezTo>
                  <a:cubicBezTo>
                    <a:pt x="307710" y="4122411"/>
                    <a:pt x="260452" y="4117349"/>
                    <a:pt x="236668" y="4109421"/>
                  </a:cubicBezTo>
                  <a:lnTo>
                    <a:pt x="204395" y="4098663"/>
                  </a:lnTo>
                  <a:cubicBezTo>
                    <a:pt x="197223" y="4087905"/>
                    <a:pt x="184708" y="4079189"/>
                    <a:pt x="182880" y="4066390"/>
                  </a:cubicBezTo>
                  <a:cubicBezTo>
                    <a:pt x="180789" y="4051754"/>
                    <a:pt x="191911" y="4038044"/>
                    <a:pt x="193638" y="4023360"/>
                  </a:cubicBezTo>
                  <a:cubicBezTo>
                    <a:pt x="199101" y="3976926"/>
                    <a:pt x="200809" y="3930127"/>
                    <a:pt x="204395" y="3883510"/>
                  </a:cubicBezTo>
                  <a:cubicBezTo>
                    <a:pt x="200809" y="3797449"/>
                    <a:pt x="199564" y="3711259"/>
                    <a:pt x="193638" y="3625327"/>
                  </a:cubicBezTo>
                  <a:cubicBezTo>
                    <a:pt x="192380" y="3607086"/>
                    <a:pt x="185886" y="3589574"/>
                    <a:pt x="182880" y="3571538"/>
                  </a:cubicBezTo>
                  <a:cubicBezTo>
                    <a:pt x="156187" y="3411386"/>
                    <a:pt x="186720" y="3569231"/>
                    <a:pt x="161365" y="3442447"/>
                  </a:cubicBezTo>
                  <a:cubicBezTo>
                    <a:pt x="157779" y="3288254"/>
                    <a:pt x="152980" y="3134084"/>
                    <a:pt x="150607" y="2979868"/>
                  </a:cubicBezTo>
                  <a:cubicBezTo>
                    <a:pt x="145808" y="2667913"/>
                    <a:pt x="146348" y="2355878"/>
                    <a:pt x="139850" y="2043953"/>
                  </a:cubicBezTo>
                  <a:cubicBezTo>
                    <a:pt x="137117" y="1912753"/>
                    <a:pt x="136121" y="1986010"/>
                    <a:pt x="118334" y="1914861"/>
                  </a:cubicBezTo>
                  <a:cubicBezTo>
                    <a:pt x="113899" y="1897123"/>
                    <a:pt x="112012" y="1878811"/>
                    <a:pt x="107577" y="1861073"/>
                  </a:cubicBezTo>
                  <a:cubicBezTo>
                    <a:pt x="104827" y="1850072"/>
                    <a:pt x="99279" y="1839870"/>
                    <a:pt x="96819" y="1828800"/>
                  </a:cubicBezTo>
                  <a:cubicBezTo>
                    <a:pt x="92087" y="1807507"/>
                    <a:pt x="89963" y="1785714"/>
                    <a:pt x="86061" y="1764254"/>
                  </a:cubicBezTo>
                  <a:cubicBezTo>
                    <a:pt x="55988" y="1598850"/>
                    <a:pt x="96250" y="1836133"/>
                    <a:pt x="64546" y="1645920"/>
                  </a:cubicBezTo>
                  <a:cubicBezTo>
                    <a:pt x="60960" y="1488141"/>
                    <a:pt x="60498" y="1330260"/>
                    <a:pt x="53788" y="1172583"/>
                  </a:cubicBezTo>
                  <a:cubicBezTo>
                    <a:pt x="53306" y="1161254"/>
                    <a:pt x="43643" y="1151633"/>
                    <a:pt x="43031" y="1140310"/>
                  </a:cubicBezTo>
                  <a:cubicBezTo>
                    <a:pt x="36448" y="1018515"/>
                    <a:pt x="38857" y="896345"/>
                    <a:pt x="32273" y="774550"/>
                  </a:cubicBezTo>
                  <a:cubicBezTo>
                    <a:pt x="31661" y="763227"/>
                    <a:pt x="24630" y="753180"/>
                    <a:pt x="21515" y="742277"/>
                  </a:cubicBezTo>
                  <a:cubicBezTo>
                    <a:pt x="-5501" y="647722"/>
                    <a:pt x="25794" y="744354"/>
                    <a:pt x="0" y="666974"/>
                  </a:cubicBezTo>
                  <a:cubicBezTo>
                    <a:pt x="3586" y="652630"/>
                    <a:pt x="-3949" y="625464"/>
                    <a:pt x="10758" y="623943"/>
                  </a:cubicBezTo>
                  <a:cubicBezTo>
                    <a:pt x="86042" y="616155"/>
                    <a:pt x="257897" y="618492"/>
                    <a:pt x="365760" y="645458"/>
                  </a:cubicBezTo>
                  <a:cubicBezTo>
                    <a:pt x="376761" y="648208"/>
                    <a:pt x="387275" y="652630"/>
                    <a:pt x="398033" y="656216"/>
                  </a:cubicBezTo>
                  <a:cubicBezTo>
                    <a:pt x="476922" y="652630"/>
                    <a:pt x="556340" y="655253"/>
                    <a:pt x="634701" y="645458"/>
                  </a:cubicBezTo>
                  <a:cubicBezTo>
                    <a:pt x="644765" y="644200"/>
                    <a:pt x="656029" y="634084"/>
                    <a:pt x="656217" y="623943"/>
                  </a:cubicBezTo>
                  <a:cubicBezTo>
                    <a:pt x="659670" y="437474"/>
                    <a:pt x="649045" y="251011"/>
                    <a:pt x="645459" y="64545"/>
                  </a:cubicBezTo>
                  <a:cubicBezTo>
                    <a:pt x="649045" y="50202"/>
                    <a:pt x="641760" y="24613"/>
                    <a:pt x="656217" y="21515"/>
                  </a:cubicBezTo>
                  <a:cubicBezTo>
                    <a:pt x="694282" y="13359"/>
                    <a:pt x="807579" y="34192"/>
                    <a:pt x="860612" y="43030"/>
                  </a:cubicBezTo>
                  <a:cubicBezTo>
                    <a:pt x="986118" y="39444"/>
                    <a:pt x="1111729" y="38543"/>
                    <a:pt x="1237130" y="32273"/>
                  </a:cubicBezTo>
                  <a:cubicBezTo>
                    <a:pt x="1508555" y="18702"/>
                    <a:pt x="1299883" y="5379"/>
                    <a:pt x="1312433" y="0"/>
                  </a:cubicBezTo>
                  <a:close/>
                </a:path>
              </a:pathLst>
            </a:cu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1038"/>
          <p:cNvGrpSpPr/>
          <p:nvPr/>
        </p:nvGrpSpPr>
        <p:grpSpPr>
          <a:xfrm>
            <a:off x="479896" y="1775047"/>
            <a:ext cx="3693189" cy="4026952"/>
            <a:chOff x="566923" y="2055628"/>
            <a:chExt cx="3693189" cy="4026952"/>
          </a:xfrm>
        </p:grpSpPr>
        <p:sp>
          <p:nvSpPr>
            <p:cNvPr id="1031" name="Freeform 1030"/>
            <p:cNvSpPr/>
            <p:nvPr/>
          </p:nvSpPr>
          <p:spPr>
            <a:xfrm>
              <a:off x="1077433" y="2814084"/>
              <a:ext cx="836427" cy="1070344"/>
            </a:xfrm>
            <a:custGeom>
              <a:avLst/>
              <a:gdLst>
                <a:gd name="connsiteX0" fmla="*/ 0 w 836427"/>
                <a:gd name="connsiteY0" fmla="*/ 7088 h 1070344"/>
                <a:gd name="connsiteX1" fmla="*/ 0 w 836427"/>
                <a:gd name="connsiteY1" fmla="*/ 7088 h 1070344"/>
                <a:gd name="connsiteX2" fmla="*/ 219739 w 836427"/>
                <a:gd name="connsiteY2" fmla="*/ 14176 h 1070344"/>
                <a:gd name="connsiteX3" fmla="*/ 255181 w 836427"/>
                <a:gd name="connsiteY3" fmla="*/ 21265 h 1070344"/>
                <a:gd name="connsiteX4" fmla="*/ 404037 w 836427"/>
                <a:gd name="connsiteY4" fmla="*/ 14176 h 1070344"/>
                <a:gd name="connsiteX5" fmla="*/ 453655 w 836427"/>
                <a:gd name="connsiteY5" fmla="*/ 7088 h 1070344"/>
                <a:gd name="connsiteX6" fmla="*/ 496186 w 836427"/>
                <a:gd name="connsiteY6" fmla="*/ 0 h 1070344"/>
                <a:gd name="connsiteX7" fmla="*/ 517451 w 836427"/>
                <a:gd name="connsiteY7" fmla="*/ 7088 h 1070344"/>
                <a:gd name="connsiteX8" fmla="*/ 538716 w 836427"/>
                <a:gd name="connsiteY8" fmla="*/ 49618 h 1070344"/>
                <a:gd name="connsiteX9" fmla="*/ 552893 w 836427"/>
                <a:gd name="connsiteY9" fmla="*/ 92149 h 1070344"/>
                <a:gd name="connsiteX10" fmla="*/ 581246 w 836427"/>
                <a:gd name="connsiteY10" fmla="*/ 177209 h 1070344"/>
                <a:gd name="connsiteX11" fmla="*/ 602511 w 836427"/>
                <a:gd name="connsiteY11" fmla="*/ 219739 h 1070344"/>
                <a:gd name="connsiteX12" fmla="*/ 616688 w 836427"/>
                <a:gd name="connsiteY12" fmla="*/ 262269 h 1070344"/>
                <a:gd name="connsiteX13" fmla="*/ 630865 w 836427"/>
                <a:gd name="connsiteY13" fmla="*/ 333153 h 1070344"/>
                <a:gd name="connsiteX14" fmla="*/ 645041 w 836427"/>
                <a:gd name="connsiteY14" fmla="*/ 375683 h 1070344"/>
                <a:gd name="connsiteX15" fmla="*/ 659218 w 836427"/>
                <a:gd name="connsiteY15" fmla="*/ 418214 h 1070344"/>
                <a:gd name="connsiteX16" fmla="*/ 673395 w 836427"/>
                <a:gd name="connsiteY16" fmla="*/ 460744 h 1070344"/>
                <a:gd name="connsiteX17" fmla="*/ 680483 w 836427"/>
                <a:gd name="connsiteY17" fmla="*/ 482009 h 1070344"/>
                <a:gd name="connsiteX18" fmla="*/ 723014 w 836427"/>
                <a:gd name="connsiteY18" fmla="*/ 545804 h 1070344"/>
                <a:gd name="connsiteX19" fmla="*/ 737190 w 836427"/>
                <a:gd name="connsiteY19" fmla="*/ 567069 h 1070344"/>
                <a:gd name="connsiteX20" fmla="*/ 772632 w 836427"/>
                <a:gd name="connsiteY20" fmla="*/ 673395 h 1070344"/>
                <a:gd name="connsiteX21" fmla="*/ 786809 w 836427"/>
                <a:gd name="connsiteY21" fmla="*/ 715925 h 1070344"/>
                <a:gd name="connsiteX22" fmla="*/ 793897 w 836427"/>
                <a:gd name="connsiteY22" fmla="*/ 737190 h 1070344"/>
                <a:gd name="connsiteX23" fmla="*/ 822251 w 836427"/>
                <a:gd name="connsiteY23" fmla="*/ 850604 h 1070344"/>
                <a:gd name="connsiteX24" fmla="*/ 836427 w 836427"/>
                <a:gd name="connsiteY24" fmla="*/ 871869 h 1070344"/>
                <a:gd name="connsiteX25" fmla="*/ 829339 w 836427"/>
                <a:gd name="connsiteY25" fmla="*/ 900223 h 1070344"/>
                <a:gd name="connsiteX26" fmla="*/ 808074 w 836427"/>
                <a:gd name="connsiteY26" fmla="*/ 907311 h 1070344"/>
                <a:gd name="connsiteX27" fmla="*/ 687572 w 836427"/>
                <a:gd name="connsiteY27" fmla="*/ 914400 h 1070344"/>
                <a:gd name="connsiteX28" fmla="*/ 652130 w 836427"/>
                <a:gd name="connsiteY28" fmla="*/ 921488 h 1070344"/>
                <a:gd name="connsiteX29" fmla="*/ 630865 w 836427"/>
                <a:gd name="connsiteY29" fmla="*/ 928576 h 1070344"/>
                <a:gd name="connsiteX30" fmla="*/ 623776 w 836427"/>
                <a:gd name="connsiteY30" fmla="*/ 949842 h 1070344"/>
                <a:gd name="connsiteX31" fmla="*/ 630865 w 836427"/>
                <a:gd name="connsiteY31" fmla="*/ 1027814 h 1070344"/>
                <a:gd name="connsiteX32" fmla="*/ 623776 w 836427"/>
                <a:gd name="connsiteY32" fmla="*/ 1049079 h 1070344"/>
                <a:gd name="connsiteX33" fmla="*/ 602511 w 836427"/>
                <a:gd name="connsiteY33" fmla="*/ 1056167 h 1070344"/>
                <a:gd name="connsiteX34" fmla="*/ 191386 w 836427"/>
                <a:gd name="connsiteY34" fmla="*/ 1041990 h 1070344"/>
                <a:gd name="connsiteX35" fmla="*/ 120502 w 836427"/>
                <a:gd name="connsiteY35" fmla="*/ 1049079 h 1070344"/>
                <a:gd name="connsiteX36" fmla="*/ 92148 w 836427"/>
                <a:gd name="connsiteY36" fmla="*/ 1056167 h 1070344"/>
                <a:gd name="connsiteX37" fmla="*/ 70883 w 836427"/>
                <a:gd name="connsiteY37" fmla="*/ 1063256 h 1070344"/>
                <a:gd name="connsiteX38" fmla="*/ 28353 w 836427"/>
                <a:gd name="connsiteY38" fmla="*/ 1070344 h 1070344"/>
                <a:gd name="connsiteX39" fmla="*/ 7088 w 836427"/>
                <a:gd name="connsiteY39" fmla="*/ 1063256 h 1070344"/>
                <a:gd name="connsiteX40" fmla="*/ 21265 w 836427"/>
                <a:gd name="connsiteY40" fmla="*/ 985283 h 1070344"/>
                <a:gd name="connsiteX41" fmla="*/ 28353 w 836427"/>
                <a:gd name="connsiteY41" fmla="*/ 765544 h 1070344"/>
                <a:gd name="connsiteX42" fmla="*/ 42530 w 836427"/>
                <a:gd name="connsiteY42" fmla="*/ 680483 h 1070344"/>
                <a:gd name="connsiteX43" fmla="*/ 49618 w 836427"/>
                <a:gd name="connsiteY43" fmla="*/ 602511 h 1070344"/>
                <a:gd name="connsiteX44" fmla="*/ 56707 w 836427"/>
                <a:gd name="connsiteY44" fmla="*/ 552893 h 1070344"/>
                <a:gd name="connsiteX45" fmla="*/ 49618 w 836427"/>
                <a:gd name="connsiteY45" fmla="*/ 453656 h 1070344"/>
                <a:gd name="connsiteX46" fmla="*/ 28353 w 836427"/>
                <a:gd name="connsiteY46" fmla="*/ 382772 h 1070344"/>
                <a:gd name="connsiteX47" fmla="*/ 21265 w 836427"/>
                <a:gd name="connsiteY47" fmla="*/ 361507 h 1070344"/>
                <a:gd name="connsiteX48" fmla="*/ 7088 w 836427"/>
                <a:gd name="connsiteY48" fmla="*/ 106325 h 1070344"/>
                <a:gd name="connsiteX49" fmla="*/ 0 w 836427"/>
                <a:gd name="connsiteY49" fmla="*/ 85060 h 1070344"/>
                <a:gd name="connsiteX50" fmla="*/ 0 w 836427"/>
                <a:gd name="connsiteY50" fmla="*/ 7088 h 107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6427" h="1070344">
                  <a:moveTo>
                    <a:pt x="0" y="7088"/>
                  </a:moveTo>
                  <a:lnTo>
                    <a:pt x="0" y="7088"/>
                  </a:lnTo>
                  <a:cubicBezTo>
                    <a:pt x="73246" y="9451"/>
                    <a:pt x="146567" y="10111"/>
                    <a:pt x="219739" y="14176"/>
                  </a:cubicBezTo>
                  <a:cubicBezTo>
                    <a:pt x="231768" y="14844"/>
                    <a:pt x="243133" y="21265"/>
                    <a:pt x="255181" y="21265"/>
                  </a:cubicBezTo>
                  <a:cubicBezTo>
                    <a:pt x="304856" y="21265"/>
                    <a:pt x="354418" y="16539"/>
                    <a:pt x="404037" y="14176"/>
                  </a:cubicBezTo>
                  <a:lnTo>
                    <a:pt x="453655" y="7088"/>
                  </a:lnTo>
                  <a:cubicBezTo>
                    <a:pt x="467860" y="4903"/>
                    <a:pt x="481813" y="0"/>
                    <a:pt x="496186" y="0"/>
                  </a:cubicBezTo>
                  <a:cubicBezTo>
                    <a:pt x="503658" y="0"/>
                    <a:pt x="510363" y="4725"/>
                    <a:pt x="517451" y="7088"/>
                  </a:cubicBezTo>
                  <a:cubicBezTo>
                    <a:pt x="543299" y="84635"/>
                    <a:pt x="502076" y="-32821"/>
                    <a:pt x="538716" y="49618"/>
                  </a:cubicBezTo>
                  <a:cubicBezTo>
                    <a:pt x="544785" y="63274"/>
                    <a:pt x="548167" y="77972"/>
                    <a:pt x="552893" y="92149"/>
                  </a:cubicBezTo>
                  <a:lnTo>
                    <a:pt x="581246" y="177209"/>
                  </a:lnTo>
                  <a:cubicBezTo>
                    <a:pt x="607092" y="254752"/>
                    <a:pt x="565873" y="137305"/>
                    <a:pt x="602511" y="219739"/>
                  </a:cubicBezTo>
                  <a:cubicBezTo>
                    <a:pt x="608580" y="233395"/>
                    <a:pt x="616688" y="262269"/>
                    <a:pt x="616688" y="262269"/>
                  </a:cubicBezTo>
                  <a:cubicBezTo>
                    <a:pt x="621480" y="291023"/>
                    <a:pt x="622932" y="306708"/>
                    <a:pt x="630865" y="333153"/>
                  </a:cubicBezTo>
                  <a:cubicBezTo>
                    <a:pt x="635159" y="347466"/>
                    <a:pt x="640316" y="361506"/>
                    <a:pt x="645041" y="375683"/>
                  </a:cubicBezTo>
                  <a:lnTo>
                    <a:pt x="659218" y="418214"/>
                  </a:lnTo>
                  <a:lnTo>
                    <a:pt x="673395" y="460744"/>
                  </a:lnTo>
                  <a:cubicBezTo>
                    <a:pt x="675758" y="467832"/>
                    <a:pt x="676338" y="475792"/>
                    <a:pt x="680483" y="482009"/>
                  </a:cubicBezTo>
                  <a:lnTo>
                    <a:pt x="723014" y="545804"/>
                  </a:lnTo>
                  <a:cubicBezTo>
                    <a:pt x="727739" y="552892"/>
                    <a:pt x="734496" y="558987"/>
                    <a:pt x="737190" y="567069"/>
                  </a:cubicBezTo>
                  <a:lnTo>
                    <a:pt x="772632" y="673395"/>
                  </a:lnTo>
                  <a:lnTo>
                    <a:pt x="786809" y="715925"/>
                  </a:lnTo>
                  <a:cubicBezTo>
                    <a:pt x="789172" y="723013"/>
                    <a:pt x="792432" y="729863"/>
                    <a:pt x="793897" y="737190"/>
                  </a:cubicBezTo>
                  <a:cubicBezTo>
                    <a:pt x="795943" y="747418"/>
                    <a:pt x="809795" y="831919"/>
                    <a:pt x="822251" y="850604"/>
                  </a:cubicBezTo>
                  <a:lnTo>
                    <a:pt x="836427" y="871869"/>
                  </a:lnTo>
                  <a:cubicBezTo>
                    <a:pt x="834064" y="881320"/>
                    <a:pt x="835425" y="892616"/>
                    <a:pt x="829339" y="900223"/>
                  </a:cubicBezTo>
                  <a:cubicBezTo>
                    <a:pt x="824672" y="906057"/>
                    <a:pt x="815509" y="906568"/>
                    <a:pt x="808074" y="907311"/>
                  </a:cubicBezTo>
                  <a:cubicBezTo>
                    <a:pt x="768037" y="911315"/>
                    <a:pt x="727739" y="912037"/>
                    <a:pt x="687572" y="914400"/>
                  </a:cubicBezTo>
                  <a:cubicBezTo>
                    <a:pt x="675758" y="916763"/>
                    <a:pt x="663818" y="918566"/>
                    <a:pt x="652130" y="921488"/>
                  </a:cubicBezTo>
                  <a:cubicBezTo>
                    <a:pt x="644881" y="923300"/>
                    <a:pt x="636148" y="923293"/>
                    <a:pt x="630865" y="928576"/>
                  </a:cubicBezTo>
                  <a:cubicBezTo>
                    <a:pt x="625581" y="933860"/>
                    <a:pt x="626139" y="942753"/>
                    <a:pt x="623776" y="949842"/>
                  </a:cubicBezTo>
                  <a:cubicBezTo>
                    <a:pt x="647219" y="985005"/>
                    <a:pt x="641919" y="967018"/>
                    <a:pt x="630865" y="1027814"/>
                  </a:cubicBezTo>
                  <a:cubicBezTo>
                    <a:pt x="629528" y="1035165"/>
                    <a:pt x="629059" y="1043796"/>
                    <a:pt x="623776" y="1049079"/>
                  </a:cubicBezTo>
                  <a:cubicBezTo>
                    <a:pt x="618493" y="1054362"/>
                    <a:pt x="609599" y="1053804"/>
                    <a:pt x="602511" y="1056167"/>
                  </a:cubicBezTo>
                  <a:cubicBezTo>
                    <a:pt x="434566" y="1044172"/>
                    <a:pt x="426627" y="1041990"/>
                    <a:pt x="191386" y="1041990"/>
                  </a:cubicBezTo>
                  <a:cubicBezTo>
                    <a:pt x="167640" y="1041990"/>
                    <a:pt x="144130" y="1046716"/>
                    <a:pt x="120502" y="1049079"/>
                  </a:cubicBezTo>
                  <a:cubicBezTo>
                    <a:pt x="111051" y="1051442"/>
                    <a:pt x="101515" y="1053491"/>
                    <a:pt x="92148" y="1056167"/>
                  </a:cubicBezTo>
                  <a:cubicBezTo>
                    <a:pt x="84964" y="1058220"/>
                    <a:pt x="78177" y="1061635"/>
                    <a:pt x="70883" y="1063256"/>
                  </a:cubicBezTo>
                  <a:cubicBezTo>
                    <a:pt x="56853" y="1066374"/>
                    <a:pt x="42530" y="1067981"/>
                    <a:pt x="28353" y="1070344"/>
                  </a:cubicBezTo>
                  <a:cubicBezTo>
                    <a:pt x="21265" y="1067981"/>
                    <a:pt x="8709" y="1070550"/>
                    <a:pt x="7088" y="1063256"/>
                  </a:cubicBezTo>
                  <a:cubicBezTo>
                    <a:pt x="1744" y="1039209"/>
                    <a:pt x="13392" y="1008902"/>
                    <a:pt x="21265" y="985283"/>
                  </a:cubicBezTo>
                  <a:cubicBezTo>
                    <a:pt x="23628" y="912037"/>
                    <a:pt x="24501" y="838727"/>
                    <a:pt x="28353" y="765544"/>
                  </a:cubicBezTo>
                  <a:cubicBezTo>
                    <a:pt x="29609" y="741672"/>
                    <a:pt x="37598" y="705141"/>
                    <a:pt x="42530" y="680483"/>
                  </a:cubicBezTo>
                  <a:cubicBezTo>
                    <a:pt x="44893" y="654492"/>
                    <a:pt x="46736" y="628449"/>
                    <a:pt x="49618" y="602511"/>
                  </a:cubicBezTo>
                  <a:cubicBezTo>
                    <a:pt x="51463" y="585906"/>
                    <a:pt x="56707" y="569600"/>
                    <a:pt x="56707" y="552893"/>
                  </a:cubicBezTo>
                  <a:cubicBezTo>
                    <a:pt x="56707" y="519730"/>
                    <a:pt x="53280" y="486616"/>
                    <a:pt x="49618" y="453656"/>
                  </a:cubicBezTo>
                  <a:cubicBezTo>
                    <a:pt x="47832" y="437582"/>
                    <a:pt x="31919" y="393470"/>
                    <a:pt x="28353" y="382772"/>
                  </a:cubicBezTo>
                  <a:lnTo>
                    <a:pt x="21265" y="361507"/>
                  </a:lnTo>
                  <a:cubicBezTo>
                    <a:pt x="19341" y="305707"/>
                    <a:pt x="22473" y="183252"/>
                    <a:pt x="7088" y="106325"/>
                  </a:cubicBezTo>
                  <a:cubicBezTo>
                    <a:pt x="5623" y="98998"/>
                    <a:pt x="2363" y="92148"/>
                    <a:pt x="0" y="85060"/>
                  </a:cubicBezTo>
                  <a:cubicBezTo>
                    <a:pt x="7614" y="8919"/>
                    <a:pt x="0" y="20083"/>
                    <a:pt x="0" y="7088"/>
                  </a:cubicBezTo>
                  <a:close/>
                </a:path>
              </a:pathLst>
            </a:custGeom>
            <a:solidFill>
              <a:srgbClr val="0070C0">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3" name="Freeform 1032"/>
            <p:cNvSpPr/>
            <p:nvPr/>
          </p:nvSpPr>
          <p:spPr>
            <a:xfrm>
              <a:off x="566923" y="3883471"/>
              <a:ext cx="928724" cy="1184716"/>
            </a:xfrm>
            <a:custGeom>
              <a:avLst/>
              <a:gdLst>
                <a:gd name="connsiteX0" fmla="*/ 531775 w 928724"/>
                <a:gd name="connsiteY0" fmla="*/ 582203 h 1184716"/>
                <a:gd name="connsiteX1" fmla="*/ 531775 w 928724"/>
                <a:gd name="connsiteY1" fmla="*/ 582203 h 1184716"/>
                <a:gd name="connsiteX2" fmla="*/ 467979 w 928724"/>
                <a:gd name="connsiteY2" fmla="*/ 589292 h 1184716"/>
                <a:gd name="connsiteX3" fmla="*/ 7235 w 928724"/>
                <a:gd name="connsiteY3" fmla="*/ 596380 h 1184716"/>
                <a:gd name="connsiteX4" fmla="*/ 14324 w 928724"/>
                <a:gd name="connsiteY4" fmla="*/ 653087 h 1184716"/>
                <a:gd name="connsiteX5" fmla="*/ 28500 w 928724"/>
                <a:gd name="connsiteY5" fmla="*/ 745236 h 1184716"/>
                <a:gd name="connsiteX6" fmla="*/ 42677 w 928724"/>
                <a:gd name="connsiteY6" fmla="*/ 851562 h 1184716"/>
                <a:gd name="connsiteX7" fmla="*/ 49765 w 928724"/>
                <a:gd name="connsiteY7" fmla="*/ 908269 h 1184716"/>
                <a:gd name="connsiteX8" fmla="*/ 56854 w 928724"/>
                <a:gd name="connsiteY8" fmla="*/ 936622 h 1184716"/>
                <a:gd name="connsiteX9" fmla="*/ 71030 w 928724"/>
                <a:gd name="connsiteY9" fmla="*/ 1007506 h 1184716"/>
                <a:gd name="connsiteX10" fmla="*/ 78119 w 928724"/>
                <a:gd name="connsiteY10" fmla="*/ 1177627 h 1184716"/>
                <a:gd name="connsiteX11" fmla="*/ 99384 w 928724"/>
                <a:gd name="connsiteY11" fmla="*/ 1184715 h 1184716"/>
                <a:gd name="connsiteX12" fmla="*/ 439626 w 928724"/>
                <a:gd name="connsiteY12" fmla="*/ 1177627 h 1184716"/>
                <a:gd name="connsiteX13" fmla="*/ 489244 w 928724"/>
                <a:gd name="connsiteY13" fmla="*/ 1170538 h 1184716"/>
                <a:gd name="connsiteX14" fmla="*/ 517598 w 928724"/>
                <a:gd name="connsiteY14" fmla="*/ 1163450 h 1184716"/>
                <a:gd name="connsiteX15" fmla="*/ 595570 w 928724"/>
                <a:gd name="connsiteY15" fmla="*/ 1156362 h 1184716"/>
                <a:gd name="connsiteX16" fmla="*/ 616835 w 928724"/>
                <a:gd name="connsiteY16" fmla="*/ 1149273 h 1184716"/>
                <a:gd name="connsiteX17" fmla="*/ 893282 w 928724"/>
                <a:gd name="connsiteY17" fmla="*/ 1142185 h 1184716"/>
                <a:gd name="connsiteX18" fmla="*/ 907458 w 928724"/>
                <a:gd name="connsiteY18" fmla="*/ 1099655 h 1184716"/>
                <a:gd name="connsiteX19" fmla="*/ 921635 w 928724"/>
                <a:gd name="connsiteY19" fmla="*/ 1042948 h 1184716"/>
                <a:gd name="connsiteX20" fmla="*/ 928724 w 928724"/>
                <a:gd name="connsiteY20" fmla="*/ 901180 h 1184716"/>
                <a:gd name="connsiteX21" fmla="*/ 921635 w 928724"/>
                <a:gd name="connsiteY21" fmla="*/ 830296 h 1184716"/>
                <a:gd name="connsiteX22" fmla="*/ 914547 w 928724"/>
                <a:gd name="connsiteY22" fmla="*/ 752324 h 1184716"/>
                <a:gd name="connsiteX23" fmla="*/ 907458 w 928724"/>
                <a:gd name="connsiteY23" fmla="*/ 660176 h 1184716"/>
                <a:gd name="connsiteX24" fmla="*/ 893282 w 928724"/>
                <a:gd name="connsiteY24" fmla="*/ 568027 h 1184716"/>
                <a:gd name="connsiteX25" fmla="*/ 879105 w 928724"/>
                <a:gd name="connsiteY25" fmla="*/ 546762 h 1184716"/>
                <a:gd name="connsiteX26" fmla="*/ 872017 w 928724"/>
                <a:gd name="connsiteY26" fmla="*/ 525496 h 1184716"/>
                <a:gd name="connsiteX27" fmla="*/ 857840 w 928724"/>
                <a:gd name="connsiteY27" fmla="*/ 348287 h 1184716"/>
                <a:gd name="connsiteX28" fmla="*/ 850751 w 928724"/>
                <a:gd name="connsiteY28" fmla="*/ 8045 h 1184716"/>
                <a:gd name="connsiteX29" fmla="*/ 779868 w 928724"/>
                <a:gd name="connsiteY29" fmla="*/ 22222 h 1184716"/>
                <a:gd name="connsiteX30" fmla="*/ 716072 w 928724"/>
                <a:gd name="connsiteY30" fmla="*/ 29310 h 1184716"/>
                <a:gd name="connsiteX31" fmla="*/ 517598 w 928724"/>
                <a:gd name="connsiteY31" fmla="*/ 43487 h 1184716"/>
                <a:gd name="connsiteX32" fmla="*/ 503421 w 928724"/>
                <a:gd name="connsiteY32" fmla="*/ 532585 h 1184716"/>
                <a:gd name="connsiteX33" fmla="*/ 531775 w 928724"/>
                <a:gd name="connsiteY33" fmla="*/ 582203 h 118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28724" h="1184716">
                  <a:moveTo>
                    <a:pt x="531775" y="582203"/>
                  </a:moveTo>
                  <a:lnTo>
                    <a:pt x="531775" y="582203"/>
                  </a:lnTo>
                  <a:cubicBezTo>
                    <a:pt x="510510" y="584566"/>
                    <a:pt x="489367" y="588714"/>
                    <a:pt x="467979" y="589292"/>
                  </a:cubicBezTo>
                  <a:cubicBezTo>
                    <a:pt x="314436" y="593442"/>
                    <a:pt x="159338" y="574991"/>
                    <a:pt x="7235" y="596380"/>
                  </a:cubicBezTo>
                  <a:cubicBezTo>
                    <a:pt x="-11629" y="599033"/>
                    <a:pt x="12098" y="634168"/>
                    <a:pt x="14324" y="653087"/>
                  </a:cubicBezTo>
                  <a:cubicBezTo>
                    <a:pt x="23396" y="730198"/>
                    <a:pt x="15810" y="694471"/>
                    <a:pt x="28500" y="745236"/>
                  </a:cubicBezTo>
                  <a:cubicBezTo>
                    <a:pt x="45075" y="894398"/>
                    <a:pt x="26766" y="740177"/>
                    <a:pt x="42677" y="851562"/>
                  </a:cubicBezTo>
                  <a:cubicBezTo>
                    <a:pt x="45371" y="870420"/>
                    <a:pt x="46633" y="889479"/>
                    <a:pt x="49765" y="908269"/>
                  </a:cubicBezTo>
                  <a:cubicBezTo>
                    <a:pt x="51367" y="917878"/>
                    <a:pt x="55111" y="927037"/>
                    <a:pt x="56854" y="936622"/>
                  </a:cubicBezTo>
                  <a:cubicBezTo>
                    <a:pt x="69888" y="1008305"/>
                    <a:pt x="56472" y="963831"/>
                    <a:pt x="71030" y="1007506"/>
                  </a:cubicBezTo>
                  <a:cubicBezTo>
                    <a:pt x="73393" y="1064213"/>
                    <a:pt x="69152" y="1121584"/>
                    <a:pt x="78119" y="1177627"/>
                  </a:cubicBezTo>
                  <a:cubicBezTo>
                    <a:pt x="79299" y="1185005"/>
                    <a:pt x="91912" y="1184715"/>
                    <a:pt x="99384" y="1184715"/>
                  </a:cubicBezTo>
                  <a:cubicBezTo>
                    <a:pt x="212823" y="1184715"/>
                    <a:pt x="326212" y="1179990"/>
                    <a:pt x="439626" y="1177627"/>
                  </a:cubicBezTo>
                  <a:cubicBezTo>
                    <a:pt x="456165" y="1175264"/>
                    <a:pt x="472806" y="1173527"/>
                    <a:pt x="489244" y="1170538"/>
                  </a:cubicBezTo>
                  <a:cubicBezTo>
                    <a:pt x="498829" y="1168795"/>
                    <a:pt x="507941" y="1164737"/>
                    <a:pt x="517598" y="1163450"/>
                  </a:cubicBezTo>
                  <a:cubicBezTo>
                    <a:pt x="543467" y="1160001"/>
                    <a:pt x="569579" y="1158725"/>
                    <a:pt x="595570" y="1156362"/>
                  </a:cubicBezTo>
                  <a:cubicBezTo>
                    <a:pt x="602658" y="1153999"/>
                    <a:pt x="609372" y="1149628"/>
                    <a:pt x="616835" y="1149273"/>
                  </a:cubicBezTo>
                  <a:cubicBezTo>
                    <a:pt x="708910" y="1144888"/>
                    <a:pt x="802417" y="1157698"/>
                    <a:pt x="893282" y="1142185"/>
                  </a:cubicBezTo>
                  <a:cubicBezTo>
                    <a:pt x="908012" y="1139670"/>
                    <a:pt x="902733" y="1113832"/>
                    <a:pt x="907458" y="1099655"/>
                  </a:cubicBezTo>
                  <a:cubicBezTo>
                    <a:pt x="918358" y="1066955"/>
                    <a:pt x="913080" y="1085724"/>
                    <a:pt x="921635" y="1042948"/>
                  </a:cubicBezTo>
                  <a:cubicBezTo>
                    <a:pt x="923998" y="995692"/>
                    <a:pt x="928724" y="948495"/>
                    <a:pt x="928724" y="901180"/>
                  </a:cubicBezTo>
                  <a:cubicBezTo>
                    <a:pt x="928724" y="877434"/>
                    <a:pt x="923886" y="853935"/>
                    <a:pt x="921635" y="830296"/>
                  </a:cubicBezTo>
                  <a:cubicBezTo>
                    <a:pt x="919161" y="804316"/>
                    <a:pt x="916714" y="778332"/>
                    <a:pt x="914547" y="752324"/>
                  </a:cubicBezTo>
                  <a:cubicBezTo>
                    <a:pt x="911989" y="721624"/>
                    <a:pt x="910247" y="690856"/>
                    <a:pt x="907458" y="660176"/>
                  </a:cubicBezTo>
                  <a:cubicBezTo>
                    <a:pt x="906364" y="648138"/>
                    <a:pt x="902340" y="589163"/>
                    <a:pt x="893282" y="568027"/>
                  </a:cubicBezTo>
                  <a:cubicBezTo>
                    <a:pt x="889926" y="560197"/>
                    <a:pt x="883831" y="553850"/>
                    <a:pt x="879105" y="546762"/>
                  </a:cubicBezTo>
                  <a:cubicBezTo>
                    <a:pt x="876742" y="539673"/>
                    <a:pt x="873354" y="532848"/>
                    <a:pt x="872017" y="525496"/>
                  </a:cubicBezTo>
                  <a:cubicBezTo>
                    <a:pt x="862562" y="473494"/>
                    <a:pt x="860502" y="393535"/>
                    <a:pt x="857840" y="348287"/>
                  </a:cubicBezTo>
                  <a:cubicBezTo>
                    <a:pt x="855477" y="234873"/>
                    <a:pt x="877134" y="118373"/>
                    <a:pt x="850751" y="8045"/>
                  </a:cubicBezTo>
                  <a:cubicBezTo>
                    <a:pt x="845147" y="-15390"/>
                    <a:pt x="803816" y="19561"/>
                    <a:pt x="779868" y="22222"/>
                  </a:cubicBezTo>
                  <a:cubicBezTo>
                    <a:pt x="758603" y="24585"/>
                    <a:pt x="737410" y="27729"/>
                    <a:pt x="716072" y="29310"/>
                  </a:cubicBezTo>
                  <a:cubicBezTo>
                    <a:pt x="456695" y="48523"/>
                    <a:pt x="691116" y="26136"/>
                    <a:pt x="517598" y="43487"/>
                  </a:cubicBezTo>
                  <a:cubicBezTo>
                    <a:pt x="511757" y="195349"/>
                    <a:pt x="503421" y="387816"/>
                    <a:pt x="503421" y="532585"/>
                  </a:cubicBezTo>
                  <a:cubicBezTo>
                    <a:pt x="503421" y="592242"/>
                    <a:pt x="527049" y="573933"/>
                    <a:pt x="531775" y="582203"/>
                  </a:cubicBezTo>
                  <a:close/>
                </a:path>
              </a:pathLst>
            </a:custGeom>
            <a:solidFill>
              <a:srgbClr val="0070C0">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4" name="Freeform 1033"/>
            <p:cNvSpPr/>
            <p:nvPr/>
          </p:nvSpPr>
          <p:spPr>
            <a:xfrm>
              <a:off x="2169042" y="2055628"/>
              <a:ext cx="2091070" cy="1098856"/>
            </a:xfrm>
            <a:custGeom>
              <a:avLst/>
              <a:gdLst>
                <a:gd name="connsiteX0" fmla="*/ 0 w 2091070"/>
                <a:gd name="connsiteY0" fmla="*/ 404037 h 1098856"/>
                <a:gd name="connsiteX1" fmla="*/ 0 w 2091070"/>
                <a:gd name="connsiteY1" fmla="*/ 404037 h 1098856"/>
                <a:gd name="connsiteX2" fmla="*/ 7088 w 2091070"/>
                <a:gd name="connsiteY2" fmla="*/ 340242 h 1098856"/>
                <a:gd name="connsiteX3" fmla="*/ 14177 w 2091070"/>
                <a:gd name="connsiteY3" fmla="*/ 170121 h 1098856"/>
                <a:gd name="connsiteX4" fmla="*/ 42530 w 2091070"/>
                <a:gd name="connsiteY4" fmla="*/ 163032 h 1098856"/>
                <a:gd name="connsiteX5" fmla="*/ 99237 w 2091070"/>
                <a:gd name="connsiteY5" fmla="*/ 155944 h 1098856"/>
                <a:gd name="connsiteX6" fmla="*/ 248093 w 2091070"/>
                <a:gd name="connsiteY6" fmla="*/ 141767 h 1098856"/>
                <a:gd name="connsiteX7" fmla="*/ 283535 w 2091070"/>
                <a:gd name="connsiteY7" fmla="*/ 134679 h 1098856"/>
                <a:gd name="connsiteX8" fmla="*/ 496186 w 2091070"/>
                <a:gd name="connsiteY8" fmla="*/ 127591 h 1098856"/>
                <a:gd name="connsiteX9" fmla="*/ 687572 w 2091070"/>
                <a:gd name="connsiteY9" fmla="*/ 120502 h 1098856"/>
                <a:gd name="connsiteX10" fmla="*/ 808074 w 2091070"/>
                <a:gd name="connsiteY10" fmla="*/ 106325 h 1098856"/>
                <a:gd name="connsiteX11" fmla="*/ 1034902 w 2091070"/>
                <a:gd name="connsiteY11" fmla="*/ 92149 h 1098856"/>
                <a:gd name="connsiteX12" fmla="*/ 1091609 w 2091070"/>
                <a:gd name="connsiteY12" fmla="*/ 85060 h 1098856"/>
                <a:gd name="connsiteX13" fmla="*/ 1119963 w 2091070"/>
                <a:gd name="connsiteY13" fmla="*/ 77972 h 1098856"/>
                <a:gd name="connsiteX14" fmla="*/ 1205023 w 2091070"/>
                <a:gd name="connsiteY14" fmla="*/ 70884 h 1098856"/>
                <a:gd name="connsiteX15" fmla="*/ 1495646 w 2091070"/>
                <a:gd name="connsiteY15" fmla="*/ 63795 h 1098856"/>
                <a:gd name="connsiteX16" fmla="*/ 1545265 w 2091070"/>
                <a:gd name="connsiteY16" fmla="*/ 56707 h 1098856"/>
                <a:gd name="connsiteX17" fmla="*/ 1616149 w 2091070"/>
                <a:gd name="connsiteY17" fmla="*/ 49619 h 1098856"/>
                <a:gd name="connsiteX18" fmla="*/ 1651591 w 2091070"/>
                <a:gd name="connsiteY18" fmla="*/ 42530 h 1098856"/>
                <a:gd name="connsiteX19" fmla="*/ 1765005 w 2091070"/>
                <a:gd name="connsiteY19" fmla="*/ 28353 h 1098856"/>
                <a:gd name="connsiteX20" fmla="*/ 1857153 w 2091070"/>
                <a:gd name="connsiteY20" fmla="*/ 21265 h 1098856"/>
                <a:gd name="connsiteX21" fmla="*/ 1949302 w 2091070"/>
                <a:gd name="connsiteY21" fmla="*/ 7088 h 1098856"/>
                <a:gd name="connsiteX22" fmla="*/ 2006009 w 2091070"/>
                <a:gd name="connsiteY22" fmla="*/ 0 h 1098856"/>
                <a:gd name="connsiteX23" fmla="*/ 2027274 w 2091070"/>
                <a:gd name="connsiteY23" fmla="*/ 14177 h 1098856"/>
                <a:gd name="connsiteX24" fmla="*/ 2034363 w 2091070"/>
                <a:gd name="connsiteY24" fmla="*/ 35442 h 1098856"/>
                <a:gd name="connsiteX25" fmla="*/ 2041451 w 2091070"/>
                <a:gd name="connsiteY25" fmla="*/ 92149 h 1098856"/>
                <a:gd name="connsiteX26" fmla="*/ 2048539 w 2091070"/>
                <a:gd name="connsiteY26" fmla="*/ 418214 h 1098856"/>
                <a:gd name="connsiteX27" fmla="*/ 2055628 w 2091070"/>
                <a:gd name="connsiteY27" fmla="*/ 446567 h 1098856"/>
                <a:gd name="connsiteX28" fmla="*/ 2062716 w 2091070"/>
                <a:gd name="connsiteY28" fmla="*/ 496186 h 1098856"/>
                <a:gd name="connsiteX29" fmla="*/ 2069805 w 2091070"/>
                <a:gd name="connsiteY29" fmla="*/ 723014 h 1098856"/>
                <a:gd name="connsiteX30" fmla="*/ 2076893 w 2091070"/>
                <a:gd name="connsiteY30" fmla="*/ 921488 h 1098856"/>
                <a:gd name="connsiteX31" fmla="*/ 2091070 w 2091070"/>
                <a:gd name="connsiteY31" fmla="*/ 1034902 h 1098856"/>
                <a:gd name="connsiteX32" fmla="*/ 2083981 w 2091070"/>
                <a:gd name="connsiteY32" fmla="*/ 1070344 h 1098856"/>
                <a:gd name="connsiteX33" fmla="*/ 2062716 w 2091070"/>
                <a:gd name="connsiteY33" fmla="*/ 1077432 h 1098856"/>
                <a:gd name="connsiteX34" fmla="*/ 1609060 w 2091070"/>
                <a:gd name="connsiteY34" fmla="*/ 1084521 h 1098856"/>
                <a:gd name="connsiteX35" fmla="*/ 1580707 w 2091070"/>
                <a:gd name="connsiteY35" fmla="*/ 1091609 h 1098856"/>
                <a:gd name="connsiteX36" fmla="*/ 1559442 w 2091070"/>
                <a:gd name="connsiteY36" fmla="*/ 1098698 h 1098856"/>
                <a:gd name="connsiteX37" fmla="*/ 1538177 w 2091070"/>
                <a:gd name="connsiteY37" fmla="*/ 1084521 h 1098856"/>
                <a:gd name="connsiteX38" fmla="*/ 1531088 w 2091070"/>
                <a:gd name="connsiteY38" fmla="*/ 1034902 h 1098856"/>
                <a:gd name="connsiteX39" fmla="*/ 1516911 w 2091070"/>
                <a:gd name="connsiteY39" fmla="*/ 942753 h 1098856"/>
                <a:gd name="connsiteX40" fmla="*/ 1509823 w 2091070"/>
                <a:gd name="connsiteY40" fmla="*/ 538716 h 1098856"/>
                <a:gd name="connsiteX41" fmla="*/ 1453116 w 2091070"/>
                <a:gd name="connsiteY41" fmla="*/ 545805 h 1098856"/>
                <a:gd name="connsiteX42" fmla="*/ 1346791 w 2091070"/>
                <a:gd name="connsiteY42" fmla="*/ 552893 h 1098856"/>
                <a:gd name="connsiteX43" fmla="*/ 1176670 w 2091070"/>
                <a:gd name="connsiteY43" fmla="*/ 567070 h 1098856"/>
                <a:gd name="connsiteX44" fmla="*/ 1091609 w 2091070"/>
                <a:gd name="connsiteY44" fmla="*/ 581246 h 1098856"/>
                <a:gd name="connsiteX45" fmla="*/ 942753 w 2091070"/>
                <a:gd name="connsiteY45" fmla="*/ 588335 h 1098856"/>
                <a:gd name="connsiteX46" fmla="*/ 886046 w 2091070"/>
                <a:gd name="connsiteY46" fmla="*/ 595423 h 1098856"/>
                <a:gd name="connsiteX47" fmla="*/ 864781 w 2091070"/>
                <a:gd name="connsiteY47" fmla="*/ 602512 h 1098856"/>
                <a:gd name="connsiteX48" fmla="*/ 708837 w 2091070"/>
                <a:gd name="connsiteY48" fmla="*/ 609600 h 1098856"/>
                <a:gd name="connsiteX49" fmla="*/ 637953 w 2091070"/>
                <a:gd name="connsiteY49" fmla="*/ 623777 h 1098856"/>
                <a:gd name="connsiteX50" fmla="*/ 602511 w 2091070"/>
                <a:gd name="connsiteY50" fmla="*/ 630865 h 1098856"/>
                <a:gd name="connsiteX51" fmla="*/ 460744 w 2091070"/>
                <a:gd name="connsiteY51" fmla="*/ 637953 h 1098856"/>
                <a:gd name="connsiteX52" fmla="*/ 411125 w 2091070"/>
                <a:gd name="connsiteY52" fmla="*/ 630865 h 1098856"/>
                <a:gd name="connsiteX53" fmla="*/ 404037 w 2091070"/>
                <a:gd name="connsiteY53" fmla="*/ 411125 h 1098856"/>
                <a:gd name="connsiteX54" fmla="*/ 389860 w 2091070"/>
                <a:gd name="connsiteY54" fmla="*/ 333153 h 1098856"/>
                <a:gd name="connsiteX55" fmla="*/ 49618 w 2091070"/>
                <a:gd name="connsiteY55" fmla="*/ 354419 h 1098856"/>
                <a:gd name="connsiteX56" fmla="*/ 0 w 2091070"/>
                <a:gd name="connsiteY56" fmla="*/ 404037 h 109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091070" h="1098856">
                  <a:moveTo>
                    <a:pt x="0" y="404037"/>
                  </a:moveTo>
                  <a:lnTo>
                    <a:pt x="0" y="404037"/>
                  </a:lnTo>
                  <a:cubicBezTo>
                    <a:pt x="2363" y="382772"/>
                    <a:pt x="5794" y="361599"/>
                    <a:pt x="7088" y="340242"/>
                  </a:cubicBezTo>
                  <a:cubicBezTo>
                    <a:pt x="10522" y="283590"/>
                    <a:pt x="3046" y="225775"/>
                    <a:pt x="14177" y="170121"/>
                  </a:cubicBezTo>
                  <a:cubicBezTo>
                    <a:pt x="16088" y="160568"/>
                    <a:pt x="32921" y="164634"/>
                    <a:pt x="42530" y="163032"/>
                  </a:cubicBezTo>
                  <a:cubicBezTo>
                    <a:pt x="61320" y="159900"/>
                    <a:pt x="80273" y="157750"/>
                    <a:pt x="99237" y="155944"/>
                  </a:cubicBezTo>
                  <a:cubicBezTo>
                    <a:pt x="175665" y="148666"/>
                    <a:pt x="182282" y="151892"/>
                    <a:pt x="248093" y="141767"/>
                  </a:cubicBezTo>
                  <a:cubicBezTo>
                    <a:pt x="260001" y="139935"/>
                    <a:pt x="271507" y="135366"/>
                    <a:pt x="283535" y="134679"/>
                  </a:cubicBezTo>
                  <a:cubicBezTo>
                    <a:pt x="354343" y="130633"/>
                    <a:pt x="425307" y="130078"/>
                    <a:pt x="496186" y="127591"/>
                  </a:cubicBezTo>
                  <a:lnTo>
                    <a:pt x="687572" y="120502"/>
                  </a:lnTo>
                  <a:cubicBezTo>
                    <a:pt x="713110" y="117310"/>
                    <a:pt x="784200" y="108161"/>
                    <a:pt x="808074" y="106325"/>
                  </a:cubicBezTo>
                  <a:cubicBezTo>
                    <a:pt x="909839" y="98497"/>
                    <a:pt x="936273" y="100726"/>
                    <a:pt x="1034902" y="92149"/>
                  </a:cubicBezTo>
                  <a:cubicBezTo>
                    <a:pt x="1053880" y="90499"/>
                    <a:pt x="1072819" y="88192"/>
                    <a:pt x="1091609" y="85060"/>
                  </a:cubicBezTo>
                  <a:cubicBezTo>
                    <a:pt x="1101219" y="83458"/>
                    <a:pt x="1110296" y="79180"/>
                    <a:pt x="1119963" y="77972"/>
                  </a:cubicBezTo>
                  <a:cubicBezTo>
                    <a:pt x="1148195" y="74443"/>
                    <a:pt x="1176592" y="71957"/>
                    <a:pt x="1205023" y="70884"/>
                  </a:cubicBezTo>
                  <a:cubicBezTo>
                    <a:pt x="1301857" y="67230"/>
                    <a:pt x="1398772" y="66158"/>
                    <a:pt x="1495646" y="63795"/>
                  </a:cubicBezTo>
                  <a:cubicBezTo>
                    <a:pt x="1512186" y="61432"/>
                    <a:pt x="1528672" y="58659"/>
                    <a:pt x="1545265" y="56707"/>
                  </a:cubicBezTo>
                  <a:cubicBezTo>
                    <a:pt x="1568848" y="53933"/>
                    <a:pt x="1592611" y="52757"/>
                    <a:pt x="1616149" y="49619"/>
                  </a:cubicBezTo>
                  <a:cubicBezTo>
                    <a:pt x="1628091" y="48027"/>
                    <a:pt x="1639664" y="44234"/>
                    <a:pt x="1651591" y="42530"/>
                  </a:cubicBezTo>
                  <a:cubicBezTo>
                    <a:pt x="1689307" y="37142"/>
                    <a:pt x="1727018" y="31275"/>
                    <a:pt x="1765005" y="28353"/>
                  </a:cubicBezTo>
                  <a:lnTo>
                    <a:pt x="1857153" y="21265"/>
                  </a:lnTo>
                  <a:cubicBezTo>
                    <a:pt x="1958356" y="11627"/>
                    <a:pt x="1874600" y="18581"/>
                    <a:pt x="1949302" y="7088"/>
                  </a:cubicBezTo>
                  <a:cubicBezTo>
                    <a:pt x="1968130" y="4191"/>
                    <a:pt x="1987107" y="2363"/>
                    <a:pt x="2006009" y="0"/>
                  </a:cubicBezTo>
                  <a:cubicBezTo>
                    <a:pt x="2013097" y="4726"/>
                    <a:pt x="2021952" y="7525"/>
                    <a:pt x="2027274" y="14177"/>
                  </a:cubicBezTo>
                  <a:cubicBezTo>
                    <a:pt x="2031942" y="20011"/>
                    <a:pt x="2033026" y="28091"/>
                    <a:pt x="2034363" y="35442"/>
                  </a:cubicBezTo>
                  <a:cubicBezTo>
                    <a:pt x="2037771" y="54184"/>
                    <a:pt x="2039088" y="73247"/>
                    <a:pt x="2041451" y="92149"/>
                  </a:cubicBezTo>
                  <a:cubicBezTo>
                    <a:pt x="2043814" y="200837"/>
                    <a:pt x="2044194" y="309587"/>
                    <a:pt x="2048539" y="418214"/>
                  </a:cubicBezTo>
                  <a:cubicBezTo>
                    <a:pt x="2048928" y="427948"/>
                    <a:pt x="2053885" y="436982"/>
                    <a:pt x="2055628" y="446567"/>
                  </a:cubicBezTo>
                  <a:cubicBezTo>
                    <a:pt x="2058617" y="463005"/>
                    <a:pt x="2060353" y="479646"/>
                    <a:pt x="2062716" y="496186"/>
                  </a:cubicBezTo>
                  <a:cubicBezTo>
                    <a:pt x="2065079" y="571795"/>
                    <a:pt x="2067285" y="647410"/>
                    <a:pt x="2069805" y="723014"/>
                  </a:cubicBezTo>
                  <a:cubicBezTo>
                    <a:pt x="2072010" y="789177"/>
                    <a:pt x="2073414" y="855379"/>
                    <a:pt x="2076893" y="921488"/>
                  </a:cubicBezTo>
                  <a:cubicBezTo>
                    <a:pt x="2079514" y="971296"/>
                    <a:pt x="2083646" y="990361"/>
                    <a:pt x="2091070" y="1034902"/>
                  </a:cubicBezTo>
                  <a:cubicBezTo>
                    <a:pt x="2088707" y="1046716"/>
                    <a:pt x="2090664" y="1060320"/>
                    <a:pt x="2083981" y="1070344"/>
                  </a:cubicBezTo>
                  <a:cubicBezTo>
                    <a:pt x="2079836" y="1076561"/>
                    <a:pt x="2070184" y="1077209"/>
                    <a:pt x="2062716" y="1077432"/>
                  </a:cubicBezTo>
                  <a:cubicBezTo>
                    <a:pt x="1911546" y="1081945"/>
                    <a:pt x="1760279" y="1082158"/>
                    <a:pt x="1609060" y="1084521"/>
                  </a:cubicBezTo>
                  <a:cubicBezTo>
                    <a:pt x="1599609" y="1086884"/>
                    <a:pt x="1590074" y="1088933"/>
                    <a:pt x="1580707" y="1091609"/>
                  </a:cubicBezTo>
                  <a:cubicBezTo>
                    <a:pt x="1573523" y="1093662"/>
                    <a:pt x="1566812" y="1099926"/>
                    <a:pt x="1559442" y="1098698"/>
                  </a:cubicBezTo>
                  <a:cubicBezTo>
                    <a:pt x="1551039" y="1097298"/>
                    <a:pt x="1545265" y="1089247"/>
                    <a:pt x="1538177" y="1084521"/>
                  </a:cubicBezTo>
                  <a:cubicBezTo>
                    <a:pt x="1535814" y="1067981"/>
                    <a:pt x="1533040" y="1051495"/>
                    <a:pt x="1531088" y="1034902"/>
                  </a:cubicBezTo>
                  <a:cubicBezTo>
                    <a:pt x="1521120" y="950174"/>
                    <a:pt x="1532182" y="988563"/>
                    <a:pt x="1516911" y="942753"/>
                  </a:cubicBezTo>
                  <a:cubicBezTo>
                    <a:pt x="1514548" y="808074"/>
                    <a:pt x="1531197" y="671709"/>
                    <a:pt x="1509823" y="538716"/>
                  </a:cubicBezTo>
                  <a:cubicBezTo>
                    <a:pt x="1506800" y="519908"/>
                    <a:pt x="1472094" y="544155"/>
                    <a:pt x="1453116" y="545805"/>
                  </a:cubicBezTo>
                  <a:cubicBezTo>
                    <a:pt x="1417729" y="548882"/>
                    <a:pt x="1382207" y="550169"/>
                    <a:pt x="1346791" y="552893"/>
                  </a:cubicBezTo>
                  <a:lnTo>
                    <a:pt x="1176670" y="567070"/>
                  </a:lnTo>
                  <a:cubicBezTo>
                    <a:pt x="1149500" y="572504"/>
                    <a:pt x="1118964" y="579292"/>
                    <a:pt x="1091609" y="581246"/>
                  </a:cubicBezTo>
                  <a:cubicBezTo>
                    <a:pt x="1042060" y="584785"/>
                    <a:pt x="992372" y="585972"/>
                    <a:pt x="942753" y="588335"/>
                  </a:cubicBezTo>
                  <a:cubicBezTo>
                    <a:pt x="923851" y="590698"/>
                    <a:pt x="904788" y="592015"/>
                    <a:pt x="886046" y="595423"/>
                  </a:cubicBezTo>
                  <a:cubicBezTo>
                    <a:pt x="878695" y="596760"/>
                    <a:pt x="872229" y="601916"/>
                    <a:pt x="864781" y="602512"/>
                  </a:cubicBezTo>
                  <a:cubicBezTo>
                    <a:pt x="812912" y="606662"/>
                    <a:pt x="760818" y="607237"/>
                    <a:pt x="708837" y="609600"/>
                  </a:cubicBezTo>
                  <a:cubicBezTo>
                    <a:pt x="658691" y="622136"/>
                    <a:pt x="701674" y="612191"/>
                    <a:pt x="637953" y="623777"/>
                  </a:cubicBezTo>
                  <a:cubicBezTo>
                    <a:pt x="626099" y="625932"/>
                    <a:pt x="614521" y="629904"/>
                    <a:pt x="602511" y="630865"/>
                  </a:cubicBezTo>
                  <a:cubicBezTo>
                    <a:pt x="555347" y="634638"/>
                    <a:pt x="508000" y="635590"/>
                    <a:pt x="460744" y="637953"/>
                  </a:cubicBezTo>
                  <a:cubicBezTo>
                    <a:pt x="411126" y="654493"/>
                    <a:pt x="422940" y="666307"/>
                    <a:pt x="411125" y="630865"/>
                  </a:cubicBezTo>
                  <a:cubicBezTo>
                    <a:pt x="408762" y="557618"/>
                    <a:pt x="407790" y="484314"/>
                    <a:pt x="404037" y="411125"/>
                  </a:cubicBezTo>
                  <a:cubicBezTo>
                    <a:pt x="401608" y="363762"/>
                    <a:pt x="400782" y="365917"/>
                    <a:pt x="389860" y="333153"/>
                  </a:cubicBezTo>
                  <a:cubicBezTo>
                    <a:pt x="77194" y="340598"/>
                    <a:pt x="186322" y="308852"/>
                    <a:pt x="49618" y="354419"/>
                  </a:cubicBezTo>
                  <a:cubicBezTo>
                    <a:pt x="22013" y="363621"/>
                    <a:pt x="8270" y="395767"/>
                    <a:pt x="0" y="404037"/>
                  </a:cubicBezTo>
                  <a:close/>
                </a:path>
              </a:pathLst>
            </a:custGeom>
            <a:solidFill>
              <a:srgbClr val="0070C0">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6" name="Freeform 1035"/>
            <p:cNvSpPr/>
            <p:nvPr/>
          </p:nvSpPr>
          <p:spPr>
            <a:xfrm>
              <a:off x="2289544" y="4847450"/>
              <a:ext cx="1290084" cy="433387"/>
            </a:xfrm>
            <a:custGeom>
              <a:avLst/>
              <a:gdLst>
                <a:gd name="connsiteX0" fmla="*/ 0 w 1290084"/>
                <a:gd name="connsiteY0" fmla="*/ 78969 h 433387"/>
                <a:gd name="connsiteX1" fmla="*/ 0 w 1290084"/>
                <a:gd name="connsiteY1" fmla="*/ 78969 h 433387"/>
                <a:gd name="connsiteX2" fmla="*/ 311889 w 1290084"/>
                <a:gd name="connsiteY2" fmla="*/ 71880 h 433387"/>
                <a:gd name="connsiteX3" fmla="*/ 333154 w 1290084"/>
                <a:gd name="connsiteY3" fmla="*/ 64792 h 433387"/>
                <a:gd name="connsiteX4" fmla="*/ 666307 w 1290084"/>
                <a:gd name="connsiteY4" fmla="*/ 50615 h 433387"/>
                <a:gd name="connsiteX5" fmla="*/ 907312 w 1290084"/>
                <a:gd name="connsiteY5" fmla="*/ 36438 h 433387"/>
                <a:gd name="connsiteX6" fmla="*/ 1027814 w 1290084"/>
                <a:gd name="connsiteY6" fmla="*/ 22262 h 433387"/>
                <a:gd name="connsiteX7" fmla="*/ 1148316 w 1290084"/>
                <a:gd name="connsiteY7" fmla="*/ 15173 h 433387"/>
                <a:gd name="connsiteX8" fmla="*/ 1268819 w 1290084"/>
                <a:gd name="connsiteY8" fmla="*/ 997 h 433387"/>
                <a:gd name="connsiteX9" fmla="*/ 1275907 w 1290084"/>
                <a:gd name="connsiteY9" fmla="*/ 43527 h 433387"/>
                <a:gd name="connsiteX10" fmla="*/ 1290084 w 1290084"/>
                <a:gd name="connsiteY10" fmla="*/ 121499 h 433387"/>
                <a:gd name="connsiteX11" fmla="*/ 1282996 w 1290084"/>
                <a:gd name="connsiteY11" fmla="*/ 206559 h 433387"/>
                <a:gd name="connsiteX12" fmla="*/ 1261730 w 1290084"/>
                <a:gd name="connsiteY12" fmla="*/ 256178 h 433387"/>
                <a:gd name="connsiteX13" fmla="*/ 1197935 w 1290084"/>
                <a:gd name="connsiteY13" fmla="*/ 263266 h 433387"/>
                <a:gd name="connsiteX14" fmla="*/ 907312 w 1290084"/>
                <a:gd name="connsiteY14" fmla="*/ 270355 h 433387"/>
                <a:gd name="connsiteX15" fmla="*/ 822251 w 1290084"/>
                <a:gd name="connsiteY15" fmla="*/ 277443 h 433387"/>
                <a:gd name="connsiteX16" fmla="*/ 779721 w 1290084"/>
                <a:gd name="connsiteY16" fmla="*/ 284531 h 433387"/>
                <a:gd name="connsiteX17" fmla="*/ 524540 w 1290084"/>
                <a:gd name="connsiteY17" fmla="*/ 291620 h 433387"/>
                <a:gd name="connsiteX18" fmla="*/ 531628 w 1290084"/>
                <a:gd name="connsiteY18" fmla="*/ 312885 h 433387"/>
                <a:gd name="connsiteX19" fmla="*/ 524540 w 1290084"/>
                <a:gd name="connsiteY19" fmla="*/ 412122 h 433387"/>
                <a:gd name="connsiteX20" fmla="*/ 503275 w 1290084"/>
                <a:gd name="connsiteY20" fmla="*/ 419210 h 433387"/>
                <a:gd name="connsiteX21" fmla="*/ 304800 w 1290084"/>
                <a:gd name="connsiteY21" fmla="*/ 426299 h 433387"/>
                <a:gd name="connsiteX22" fmla="*/ 35442 w 1290084"/>
                <a:gd name="connsiteY22" fmla="*/ 433387 h 433387"/>
                <a:gd name="connsiteX23" fmla="*/ 14177 w 1290084"/>
                <a:gd name="connsiteY23" fmla="*/ 426299 h 433387"/>
                <a:gd name="connsiteX24" fmla="*/ 7089 w 1290084"/>
                <a:gd name="connsiteY24" fmla="*/ 405034 h 433387"/>
                <a:gd name="connsiteX25" fmla="*/ 14177 w 1290084"/>
                <a:gd name="connsiteY25" fmla="*/ 334150 h 433387"/>
                <a:gd name="connsiteX26" fmla="*/ 28354 w 1290084"/>
                <a:gd name="connsiteY26" fmla="*/ 291620 h 433387"/>
                <a:gd name="connsiteX27" fmla="*/ 21265 w 1290084"/>
                <a:gd name="connsiteY27" fmla="*/ 93145 h 433387"/>
                <a:gd name="connsiteX28" fmla="*/ 0 w 1290084"/>
                <a:gd name="connsiteY28" fmla="*/ 78969 h 43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90084" h="433387">
                  <a:moveTo>
                    <a:pt x="0" y="78969"/>
                  </a:moveTo>
                  <a:lnTo>
                    <a:pt x="0" y="78969"/>
                  </a:lnTo>
                  <a:lnTo>
                    <a:pt x="311889" y="71880"/>
                  </a:lnTo>
                  <a:cubicBezTo>
                    <a:pt x="319354" y="71562"/>
                    <a:pt x="325696" y="65239"/>
                    <a:pt x="333154" y="64792"/>
                  </a:cubicBezTo>
                  <a:cubicBezTo>
                    <a:pt x="444106" y="58135"/>
                    <a:pt x="666307" y="50615"/>
                    <a:pt x="666307" y="50615"/>
                  </a:cubicBezTo>
                  <a:cubicBezTo>
                    <a:pt x="814734" y="34124"/>
                    <a:pt x="637230" y="52326"/>
                    <a:pt x="907312" y="36438"/>
                  </a:cubicBezTo>
                  <a:cubicBezTo>
                    <a:pt x="971783" y="32646"/>
                    <a:pt x="966131" y="27197"/>
                    <a:pt x="1027814" y="22262"/>
                  </a:cubicBezTo>
                  <a:cubicBezTo>
                    <a:pt x="1067923" y="19053"/>
                    <a:pt x="1108149" y="17536"/>
                    <a:pt x="1148316" y="15173"/>
                  </a:cubicBezTo>
                  <a:cubicBezTo>
                    <a:pt x="1172366" y="11165"/>
                    <a:pt x="1256835" y="-3996"/>
                    <a:pt x="1268819" y="997"/>
                  </a:cubicBezTo>
                  <a:cubicBezTo>
                    <a:pt x="1282086" y="6525"/>
                    <a:pt x="1273722" y="29322"/>
                    <a:pt x="1275907" y="43527"/>
                  </a:cubicBezTo>
                  <a:cubicBezTo>
                    <a:pt x="1286066" y="109557"/>
                    <a:pt x="1277958" y="72990"/>
                    <a:pt x="1290084" y="121499"/>
                  </a:cubicBezTo>
                  <a:cubicBezTo>
                    <a:pt x="1287721" y="149852"/>
                    <a:pt x="1286525" y="178327"/>
                    <a:pt x="1282996" y="206559"/>
                  </a:cubicBezTo>
                  <a:cubicBezTo>
                    <a:pt x="1281969" y="214777"/>
                    <a:pt x="1274203" y="251642"/>
                    <a:pt x="1261730" y="256178"/>
                  </a:cubicBezTo>
                  <a:cubicBezTo>
                    <a:pt x="1241622" y="263490"/>
                    <a:pt x="1219314" y="262411"/>
                    <a:pt x="1197935" y="263266"/>
                  </a:cubicBezTo>
                  <a:cubicBezTo>
                    <a:pt x="1101109" y="267139"/>
                    <a:pt x="1004186" y="267992"/>
                    <a:pt x="907312" y="270355"/>
                  </a:cubicBezTo>
                  <a:cubicBezTo>
                    <a:pt x="878958" y="272718"/>
                    <a:pt x="850529" y="274301"/>
                    <a:pt x="822251" y="277443"/>
                  </a:cubicBezTo>
                  <a:cubicBezTo>
                    <a:pt x="807967" y="279030"/>
                    <a:pt x="794077" y="283847"/>
                    <a:pt x="779721" y="284531"/>
                  </a:cubicBezTo>
                  <a:cubicBezTo>
                    <a:pt x="694724" y="288579"/>
                    <a:pt x="609600" y="289257"/>
                    <a:pt x="524540" y="291620"/>
                  </a:cubicBezTo>
                  <a:cubicBezTo>
                    <a:pt x="526903" y="298708"/>
                    <a:pt x="531628" y="305413"/>
                    <a:pt x="531628" y="312885"/>
                  </a:cubicBezTo>
                  <a:cubicBezTo>
                    <a:pt x="531628" y="346048"/>
                    <a:pt x="533085" y="380078"/>
                    <a:pt x="524540" y="412122"/>
                  </a:cubicBezTo>
                  <a:cubicBezTo>
                    <a:pt x="522615" y="419341"/>
                    <a:pt x="510731" y="418729"/>
                    <a:pt x="503275" y="419210"/>
                  </a:cubicBezTo>
                  <a:cubicBezTo>
                    <a:pt x="437212" y="423472"/>
                    <a:pt x="370970" y="424294"/>
                    <a:pt x="304800" y="426299"/>
                  </a:cubicBezTo>
                  <a:lnTo>
                    <a:pt x="35442" y="433387"/>
                  </a:lnTo>
                  <a:cubicBezTo>
                    <a:pt x="28354" y="431024"/>
                    <a:pt x="19460" y="431582"/>
                    <a:pt x="14177" y="426299"/>
                  </a:cubicBezTo>
                  <a:cubicBezTo>
                    <a:pt x="8894" y="421016"/>
                    <a:pt x="7089" y="412506"/>
                    <a:pt x="7089" y="405034"/>
                  </a:cubicBezTo>
                  <a:cubicBezTo>
                    <a:pt x="7089" y="381288"/>
                    <a:pt x="9801" y="357489"/>
                    <a:pt x="14177" y="334150"/>
                  </a:cubicBezTo>
                  <a:cubicBezTo>
                    <a:pt x="16931" y="319462"/>
                    <a:pt x="28354" y="291620"/>
                    <a:pt x="28354" y="291620"/>
                  </a:cubicBezTo>
                  <a:cubicBezTo>
                    <a:pt x="25991" y="225462"/>
                    <a:pt x="25527" y="159208"/>
                    <a:pt x="21265" y="93145"/>
                  </a:cubicBezTo>
                  <a:cubicBezTo>
                    <a:pt x="20784" y="85689"/>
                    <a:pt x="14177" y="71880"/>
                    <a:pt x="0" y="78969"/>
                  </a:cubicBezTo>
                  <a:close/>
                </a:path>
              </a:pathLst>
            </a:custGeom>
            <a:solidFill>
              <a:srgbClr val="0070C0">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7" name="Freeform 1036"/>
            <p:cNvSpPr/>
            <p:nvPr/>
          </p:nvSpPr>
          <p:spPr>
            <a:xfrm>
              <a:off x="2324986" y="5365898"/>
              <a:ext cx="1546869" cy="659218"/>
            </a:xfrm>
            <a:custGeom>
              <a:avLst/>
              <a:gdLst>
                <a:gd name="connsiteX0" fmla="*/ 7088 w 1546869"/>
                <a:gd name="connsiteY0" fmla="*/ 120502 h 659218"/>
                <a:gd name="connsiteX1" fmla="*/ 7088 w 1546869"/>
                <a:gd name="connsiteY1" fmla="*/ 120502 h 659218"/>
                <a:gd name="connsiteX2" fmla="*/ 616688 w 1546869"/>
                <a:gd name="connsiteY2" fmla="*/ 106325 h 659218"/>
                <a:gd name="connsiteX3" fmla="*/ 645042 w 1546869"/>
                <a:gd name="connsiteY3" fmla="*/ 99237 h 659218"/>
                <a:gd name="connsiteX4" fmla="*/ 708837 w 1546869"/>
                <a:gd name="connsiteY4" fmla="*/ 92149 h 659218"/>
                <a:gd name="connsiteX5" fmla="*/ 737191 w 1546869"/>
                <a:gd name="connsiteY5" fmla="*/ 85060 h 659218"/>
                <a:gd name="connsiteX6" fmla="*/ 857693 w 1546869"/>
                <a:gd name="connsiteY6" fmla="*/ 70883 h 659218"/>
                <a:gd name="connsiteX7" fmla="*/ 886047 w 1546869"/>
                <a:gd name="connsiteY7" fmla="*/ 63795 h 659218"/>
                <a:gd name="connsiteX8" fmla="*/ 999461 w 1546869"/>
                <a:gd name="connsiteY8" fmla="*/ 56707 h 659218"/>
                <a:gd name="connsiteX9" fmla="*/ 1148316 w 1546869"/>
                <a:gd name="connsiteY9" fmla="*/ 42530 h 659218"/>
                <a:gd name="connsiteX10" fmla="*/ 1233377 w 1546869"/>
                <a:gd name="connsiteY10" fmla="*/ 28353 h 659218"/>
                <a:gd name="connsiteX11" fmla="*/ 1389321 w 1546869"/>
                <a:gd name="connsiteY11" fmla="*/ 21265 h 659218"/>
                <a:gd name="connsiteX12" fmla="*/ 1417674 w 1546869"/>
                <a:gd name="connsiteY12" fmla="*/ 14176 h 659218"/>
                <a:gd name="connsiteX13" fmla="*/ 1481470 w 1546869"/>
                <a:gd name="connsiteY13" fmla="*/ 0 h 659218"/>
                <a:gd name="connsiteX14" fmla="*/ 1495647 w 1546869"/>
                <a:gd name="connsiteY14" fmla="*/ 21265 h 659218"/>
                <a:gd name="connsiteX15" fmla="*/ 1509823 w 1546869"/>
                <a:gd name="connsiteY15" fmla="*/ 226828 h 659218"/>
                <a:gd name="connsiteX16" fmla="*/ 1524000 w 1546869"/>
                <a:gd name="connsiteY16" fmla="*/ 326065 h 659218"/>
                <a:gd name="connsiteX17" fmla="*/ 1538177 w 1546869"/>
                <a:gd name="connsiteY17" fmla="*/ 411125 h 659218"/>
                <a:gd name="connsiteX18" fmla="*/ 1538177 w 1546869"/>
                <a:gd name="connsiteY18" fmla="*/ 538716 h 659218"/>
                <a:gd name="connsiteX19" fmla="*/ 1460205 w 1546869"/>
                <a:gd name="connsiteY19" fmla="*/ 545804 h 659218"/>
                <a:gd name="connsiteX20" fmla="*/ 1105786 w 1546869"/>
                <a:gd name="connsiteY20" fmla="*/ 552893 h 659218"/>
                <a:gd name="connsiteX21" fmla="*/ 1063256 w 1546869"/>
                <a:gd name="connsiteY21" fmla="*/ 559981 h 659218"/>
                <a:gd name="connsiteX22" fmla="*/ 886047 w 1546869"/>
                <a:gd name="connsiteY22" fmla="*/ 574158 h 659218"/>
                <a:gd name="connsiteX23" fmla="*/ 800986 w 1546869"/>
                <a:gd name="connsiteY23" fmla="*/ 581246 h 659218"/>
                <a:gd name="connsiteX24" fmla="*/ 645042 w 1546869"/>
                <a:gd name="connsiteY24" fmla="*/ 602511 h 659218"/>
                <a:gd name="connsiteX25" fmla="*/ 496186 w 1546869"/>
                <a:gd name="connsiteY25" fmla="*/ 616688 h 659218"/>
                <a:gd name="connsiteX26" fmla="*/ 411126 w 1546869"/>
                <a:gd name="connsiteY26" fmla="*/ 630865 h 659218"/>
                <a:gd name="connsiteX27" fmla="*/ 340242 w 1546869"/>
                <a:gd name="connsiteY27" fmla="*/ 645042 h 659218"/>
                <a:gd name="connsiteX28" fmla="*/ 56707 w 1546869"/>
                <a:gd name="connsiteY28" fmla="*/ 659218 h 659218"/>
                <a:gd name="connsiteX29" fmla="*/ 7088 w 1546869"/>
                <a:gd name="connsiteY29" fmla="*/ 652130 h 659218"/>
                <a:gd name="connsiteX30" fmla="*/ 0 w 1546869"/>
                <a:gd name="connsiteY30" fmla="*/ 630865 h 659218"/>
                <a:gd name="connsiteX31" fmla="*/ 7088 w 1546869"/>
                <a:gd name="connsiteY31" fmla="*/ 418214 h 659218"/>
                <a:gd name="connsiteX32" fmla="*/ 21265 w 1546869"/>
                <a:gd name="connsiteY32" fmla="*/ 326065 h 659218"/>
                <a:gd name="connsiteX33" fmla="*/ 7088 w 1546869"/>
                <a:gd name="connsiteY33" fmla="*/ 120502 h 65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46869" h="659218">
                  <a:moveTo>
                    <a:pt x="7088" y="120502"/>
                  </a:moveTo>
                  <a:lnTo>
                    <a:pt x="7088" y="120502"/>
                  </a:lnTo>
                  <a:cubicBezTo>
                    <a:pt x="18814" y="120332"/>
                    <a:pt x="461150" y="121138"/>
                    <a:pt x="616688" y="106325"/>
                  </a:cubicBezTo>
                  <a:cubicBezTo>
                    <a:pt x="626386" y="105401"/>
                    <a:pt x="635413" y="100718"/>
                    <a:pt x="645042" y="99237"/>
                  </a:cubicBezTo>
                  <a:cubicBezTo>
                    <a:pt x="666189" y="95984"/>
                    <a:pt x="687572" y="94512"/>
                    <a:pt x="708837" y="92149"/>
                  </a:cubicBezTo>
                  <a:cubicBezTo>
                    <a:pt x="718288" y="89786"/>
                    <a:pt x="727562" y="86541"/>
                    <a:pt x="737191" y="85060"/>
                  </a:cubicBezTo>
                  <a:cubicBezTo>
                    <a:pt x="811294" y="73659"/>
                    <a:pt x="787435" y="82593"/>
                    <a:pt x="857693" y="70883"/>
                  </a:cubicBezTo>
                  <a:cubicBezTo>
                    <a:pt x="867303" y="69281"/>
                    <a:pt x="876353" y="64764"/>
                    <a:pt x="886047" y="63795"/>
                  </a:cubicBezTo>
                  <a:cubicBezTo>
                    <a:pt x="923737" y="60026"/>
                    <a:pt x="961672" y="59313"/>
                    <a:pt x="999461" y="56707"/>
                  </a:cubicBezTo>
                  <a:cubicBezTo>
                    <a:pt x="1094805" y="50131"/>
                    <a:pt x="1070809" y="52218"/>
                    <a:pt x="1148316" y="42530"/>
                  </a:cubicBezTo>
                  <a:cubicBezTo>
                    <a:pt x="1185567" y="30113"/>
                    <a:pt x="1174503" y="32151"/>
                    <a:pt x="1233377" y="28353"/>
                  </a:cubicBezTo>
                  <a:cubicBezTo>
                    <a:pt x="1285304" y="25003"/>
                    <a:pt x="1337340" y="23628"/>
                    <a:pt x="1389321" y="21265"/>
                  </a:cubicBezTo>
                  <a:cubicBezTo>
                    <a:pt x="1398772" y="18902"/>
                    <a:pt x="1408164" y="16289"/>
                    <a:pt x="1417674" y="14176"/>
                  </a:cubicBezTo>
                  <a:cubicBezTo>
                    <a:pt x="1498721" y="-3835"/>
                    <a:pt x="1412275" y="17297"/>
                    <a:pt x="1481470" y="0"/>
                  </a:cubicBezTo>
                  <a:cubicBezTo>
                    <a:pt x="1486196" y="7088"/>
                    <a:pt x="1494770" y="12791"/>
                    <a:pt x="1495647" y="21265"/>
                  </a:cubicBezTo>
                  <a:cubicBezTo>
                    <a:pt x="1521093" y="267247"/>
                    <a:pt x="1481099" y="140649"/>
                    <a:pt x="1509823" y="226828"/>
                  </a:cubicBezTo>
                  <a:cubicBezTo>
                    <a:pt x="1514549" y="259907"/>
                    <a:pt x="1519856" y="292908"/>
                    <a:pt x="1524000" y="326065"/>
                  </a:cubicBezTo>
                  <a:cubicBezTo>
                    <a:pt x="1532296" y="392439"/>
                    <a:pt x="1526467" y="364291"/>
                    <a:pt x="1538177" y="411125"/>
                  </a:cubicBezTo>
                  <a:cubicBezTo>
                    <a:pt x="1540869" y="432660"/>
                    <a:pt x="1556312" y="522092"/>
                    <a:pt x="1538177" y="538716"/>
                  </a:cubicBezTo>
                  <a:cubicBezTo>
                    <a:pt x="1518939" y="556351"/>
                    <a:pt x="1486289" y="544949"/>
                    <a:pt x="1460205" y="545804"/>
                  </a:cubicBezTo>
                  <a:cubicBezTo>
                    <a:pt x="1342105" y="549676"/>
                    <a:pt x="1223926" y="550530"/>
                    <a:pt x="1105786" y="552893"/>
                  </a:cubicBezTo>
                  <a:cubicBezTo>
                    <a:pt x="1091609" y="555256"/>
                    <a:pt x="1077517" y="558198"/>
                    <a:pt x="1063256" y="559981"/>
                  </a:cubicBezTo>
                  <a:cubicBezTo>
                    <a:pt x="996546" y="568319"/>
                    <a:pt x="956952" y="568906"/>
                    <a:pt x="886047" y="574158"/>
                  </a:cubicBezTo>
                  <a:lnTo>
                    <a:pt x="800986" y="581246"/>
                  </a:lnTo>
                  <a:cubicBezTo>
                    <a:pt x="734322" y="597914"/>
                    <a:pt x="768245" y="590777"/>
                    <a:pt x="645042" y="602511"/>
                  </a:cubicBezTo>
                  <a:lnTo>
                    <a:pt x="496186" y="616688"/>
                  </a:lnTo>
                  <a:cubicBezTo>
                    <a:pt x="421065" y="635468"/>
                    <a:pt x="532814" y="608740"/>
                    <a:pt x="411126" y="630865"/>
                  </a:cubicBezTo>
                  <a:cubicBezTo>
                    <a:pt x="334531" y="644792"/>
                    <a:pt x="485539" y="633418"/>
                    <a:pt x="340242" y="645042"/>
                  </a:cubicBezTo>
                  <a:cubicBezTo>
                    <a:pt x="287752" y="649241"/>
                    <a:pt x="99992" y="657251"/>
                    <a:pt x="56707" y="659218"/>
                  </a:cubicBezTo>
                  <a:cubicBezTo>
                    <a:pt x="40167" y="656855"/>
                    <a:pt x="22032" y="659602"/>
                    <a:pt x="7088" y="652130"/>
                  </a:cubicBezTo>
                  <a:cubicBezTo>
                    <a:pt x="405" y="648789"/>
                    <a:pt x="0" y="638337"/>
                    <a:pt x="0" y="630865"/>
                  </a:cubicBezTo>
                  <a:cubicBezTo>
                    <a:pt x="0" y="559942"/>
                    <a:pt x="3154" y="489028"/>
                    <a:pt x="7088" y="418214"/>
                  </a:cubicBezTo>
                  <a:cubicBezTo>
                    <a:pt x="10457" y="357569"/>
                    <a:pt x="19662" y="391811"/>
                    <a:pt x="21265" y="326065"/>
                  </a:cubicBezTo>
                  <a:cubicBezTo>
                    <a:pt x="23224" y="245754"/>
                    <a:pt x="9451" y="154762"/>
                    <a:pt x="7088" y="120502"/>
                  </a:cubicBezTo>
                  <a:close/>
                </a:path>
              </a:pathLst>
            </a:custGeom>
            <a:solidFill>
              <a:srgbClr val="0070C0">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8" name="Freeform 1037"/>
            <p:cNvSpPr/>
            <p:nvPr/>
          </p:nvSpPr>
          <p:spPr>
            <a:xfrm>
              <a:off x="1382109" y="4977537"/>
              <a:ext cx="418338" cy="1105043"/>
            </a:xfrm>
            <a:custGeom>
              <a:avLst/>
              <a:gdLst>
                <a:gd name="connsiteX0" fmla="*/ 418338 w 418338"/>
                <a:gd name="connsiteY0" fmla="*/ 1068844 h 1105043"/>
                <a:gd name="connsiteX1" fmla="*/ 418338 w 418338"/>
                <a:gd name="connsiteY1" fmla="*/ 1068844 h 1105043"/>
                <a:gd name="connsiteX2" fmla="*/ 389984 w 418338"/>
                <a:gd name="connsiteY2" fmla="*/ 983784 h 1105043"/>
                <a:gd name="connsiteX3" fmla="*/ 382896 w 418338"/>
                <a:gd name="connsiteY3" fmla="*/ 919989 h 1105043"/>
                <a:gd name="connsiteX4" fmla="*/ 368719 w 418338"/>
                <a:gd name="connsiteY4" fmla="*/ 842016 h 1105043"/>
                <a:gd name="connsiteX5" fmla="*/ 361631 w 418338"/>
                <a:gd name="connsiteY5" fmla="*/ 473421 h 1105043"/>
                <a:gd name="connsiteX6" fmla="*/ 354542 w 418338"/>
                <a:gd name="connsiteY6" fmla="*/ 445068 h 1105043"/>
                <a:gd name="connsiteX7" fmla="*/ 347454 w 418338"/>
                <a:gd name="connsiteY7" fmla="*/ 381272 h 1105043"/>
                <a:gd name="connsiteX8" fmla="*/ 340365 w 418338"/>
                <a:gd name="connsiteY8" fmla="*/ 345830 h 1105043"/>
                <a:gd name="connsiteX9" fmla="*/ 319100 w 418338"/>
                <a:gd name="connsiteY9" fmla="*/ 196975 h 1105043"/>
                <a:gd name="connsiteX10" fmla="*/ 312012 w 418338"/>
                <a:gd name="connsiteY10" fmla="*/ 147356 h 1105043"/>
                <a:gd name="connsiteX11" fmla="*/ 304924 w 418338"/>
                <a:gd name="connsiteY11" fmla="*/ 97737 h 1105043"/>
                <a:gd name="connsiteX12" fmla="*/ 312012 w 418338"/>
                <a:gd name="connsiteY12" fmla="*/ 5589 h 1105043"/>
                <a:gd name="connsiteX13" fmla="*/ 255305 w 418338"/>
                <a:gd name="connsiteY13" fmla="*/ 19765 h 1105043"/>
                <a:gd name="connsiteX14" fmla="*/ 170244 w 418338"/>
                <a:gd name="connsiteY14" fmla="*/ 33942 h 1105043"/>
                <a:gd name="connsiteX15" fmla="*/ 141891 w 418338"/>
                <a:gd name="connsiteY15" fmla="*/ 41030 h 1105043"/>
                <a:gd name="connsiteX16" fmla="*/ 7212 w 418338"/>
                <a:gd name="connsiteY16" fmla="*/ 48119 h 1105043"/>
                <a:gd name="connsiteX17" fmla="*/ 14300 w 418338"/>
                <a:gd name="connsiteY17" fmla="*/ 111914 h 1105043"/>
                <a:gd name="connsiteX18" fmla="*/ 28477 w 418338"/>
                <a:gd name="connsiteY18" fmla="*/ 189886 h 1105043"/>
                <a:gd name="connsiteX19" fmla="*/ 42654 w 418338"/>
                <a:gd name="connsiteY19" fmla="*/ 303300 h 1105043"/>
                <a:gd name="connsiteX20" fmla="*/ 49742 w 418338"/>
                <a:gd name="connsiteY20" fmla="*/ 338742 h 1105043"/>
                <a:gd name="connsiteX21" fmla="*/ 56831 w 418338"/>
                <a:gd name="connsiteY21" fmla="*/ 863282 h 1105043"/>
                <a:gd name="connsiteX22" fmla="*/ 63919 w 418338"/>
                <a:gd name="connsiteY22" fmla="*/ 1090110 h 1105043"/>
                <a:gd name="connsiteX23" fmla="*/ 191510 w 418338"/>
                <a:gd name="connsiteY23" fmla="*/ 1083021 h 1105043"/>
                <a:gd name="connsiteX24" fmla="*/ 255305 w 418338"/>
                <a:gd name="connsiteY24" fmla="*/ 1061756 h 1105043"/>
                <a:gd name="connsiteX25" fmla="*/ 276570 w 418338"/>
                <a:gd name="connsiteY25" fmla="*/ 1054668 h 1105043"/>
                <a:gd name="connsiteX26" fmla="*/ 418338 w 418338"/>
                <a:gd name="connsiteY26" fmla="*/ 1068844 h 11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8338" h="1105043">
                  <a:moveTo>
                    <a:pt x="418338" y="1068844"/>
                  </a:moveTo>
                  <a:lnTo>
                    <a:pt x="418338" y="1068844"/>
                  </a:lnTo>
                  <a:cubicBezTo>
                    <a:pt x="409847" y="1046202"/>
                    <a:pt x="394153" y="1010882"/>
                    <a:pt x="389984" y="983784"/>
                  </a:cubicBezTo>
                  <a:cubicBezTo>
                    <a:pt x="386731" y="962637"/>
                    <a:pt x="385724" y="941197"/>
                    <a:pt x="382896" y="919989"/>
                  </a:cubicBezTo>
                  <a:cubicBezTo>
                    <a:pt x="379270" y="892795"/>
                    <a:pt x="374062" y="868733"/>
                    <a:pt x="368719" y="842016"/>
                  </a:cubicBezTo>
                  <a:cubicBezTo>
                    <a:pt x="366356" y="719151"/>
                    <a:pt x="366017" y="596230"/>
                    <a:pt x="361631" y="473421"/>
                  </a:cubicBezTo>
                  <a:cubicBezTo>
                    <a:pt x="361283" y="463685"/>
                    <a:pt x="356023" y="454697"/>
                    <a:pt x="354542" y="445068"/>
                  </a:cubicBezTo>
                  <a:cubicBezTo>
                    <a:pt x="351289" y="423921"/>
                    <a:pt x="350480" y="402453"/>
                    <a:pt x="347454" y="381272"/>
                  </a:cubicBezTo>
                  <a:cubicBezTo>
                    <a:pt x="345750" y="369345"/>
                    <a:pt x="342244" y="357731"/>
                    <a:pt x="340365" y="345830"/>
                  </a:cubicBezTo>
                  <a:cubicBezTo>
                    <a:pt x="332548" y="296321"/>
                    <a:pt x="326188" y="246593"/>
                    <a:pt x="319100" y="196975"/>
                  </a:cubicBezTo>
                  <a:lnTo>
                    <a:pt x="312012" y="147356"/>
                  </a:lnTo>
                  <a:lnTo>
                    <a:pt x="304924" y="97737"/>
                  </a:lnTo>
                  <a:cubicBezTo>
                    <a:pt x="307287" y="67021"/>
                    <a:pt x="328551" y="31579"/>
                    <a:pt x="312012" y="5589"/>
                  </a:cubicBezTo>
                  <a:cubicBezTo>
                    <a:pt x="301551" y="-10849"/>
                    <a:pt x="273789" y="13603"/>
                    <a:pt x="255305" y="19765"/>
                  </a:cubicBezTo>
                  <a:cubicBezTo>
                    <a:pt x="213742" y="33621"/>
                    <a:pt x="241466" y="26029"/>
                    <a:pt x="170244" y="33942"/>
                  </a:cubicBezTo>
                  <a:cubicBezTo>
                    <a:pt x="160793" y="36305"/>
                    <a:pt x="151596" y="40186"/>
                    <a:pt x="141891" y="41030"/>
                  </a:cubicBezTo>
                  <a:cubicBezTo>
                    <a:pt x="97105" y="44925"/>
                    <a:pt x="46510" y="26287"/>
                    <a:pt x="7212" y="48119"/>
                  </a:cubicBezTo>
                  <a:cubicBezTo>
                    <a:pt x="-11491" y="58510"/>
                    <a:pt x="11800" y="90665"/>
                    <a:pt x="14300" y="111914"/>
                  </a:cubicBezTo>
                  <a:cubicBezTo>
                    <a:pt x="21586" y="173846"/>
                    <a:pt x="15651" y="151407"/>
                    <a:pt x="28477" y="189886"/>
                  </a:cubicBezTo>
                  <a:cubicBezTo>
                    <a:pt x="33095" y="231454"/>
                    <a:pt x="35908" y="262824"/>
                    <a:pt x="42654" y="303300"/>
                  </a:cubicBezTo>
                  <a:cubicBezTo>
                    <a:pt x="44635" y="315184"/>
                    <a:pt x="47379" y="326928"/>
                    <a:pt x="49742" y="338742"/>
                  </a:cubicBezTo>
                  <a:cubicBezTo>
                    <a:pt x="52105" y="513589"/>
                    <a:pt x="53532" y="688450"/>
                    <a:pt x="56831" y="863282"/>
                  </a:cubicBezTo>
                  <a:cubicBezTo>
                    <a:pt x="58258" y="938915"/>
                    <a:pt x="24389" y="1025614"/>
                    <a:pt x="63919" y="1090110"/>
                  </a:cubicBezTo>
                  <a:cubicBezTo>
                    <a:pt x="86178" y="1126427"/>
                    <a:pt x="148980" y="1085384"/>
                    <a:pt x="191510" y="1083021"/>
                  </a:cubicBezTo>
                  <a:lnTo>
                    <a:pt x="255305" y="1061756"/>
                  </a:lnTo>
                  <a:cubicBezTo>
                    <a:pt x="262393" y="1059393"/>
                    <a:pt x="269098" y="1054668"/>
                    <a:pt x="276570" y="1054668"/>
                  </a:cubicBezTo>
                  <a:lnTo>
                    <a:pt x="418338" y="1068844"/>
                  </a:lnTo>
                  <a:close/>
                </a:path>
              </a:pathLst>
            </a:custGeom>
            <a:solidFill>
              <a:srgbClr val="0070C0">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12"/>
          <p:cNvGrpSpPr/>
          <p:nvPr/>
        </p:nvGrpSpPr>
        <p:grpSpPr>
          <a:xfrm>
            <a:off x="628366" y="1036320"/>
            <a:ext cx="2865888" cy="4572000"/>
            <a:chOff x="735046" y="1295400"/>
            <a:chExt cx="2865888" cy="4572000"/>
          </a:xfrm>
        </p:grpSpPr>
        <p:pic>
          <p:nvPicPr>
            <p:cNvPr id="14" name="Picture 2" descr="http://www.clker.com/cliparts/6/5/e/4/11971486152053971769erlandh_Wind_Turbine.svg.hi.png"/>
            <p:cNvPicPr>
              <a:picLocks noChangeAspect="1" noChangeArrowheads="1"/>
            </p:cNvPicPr>
            <p:nvPr/>
          </p:nvPicPr>
          <p:blipFill>
            <a:blip r:embed="rId3" cstate="print"/>
            <a:srcRect/>
            <a:stretch>
              <a:fillRect/>
            </a:stretch>
          </p:blipFill>
          <p:spPr bwMode="auto">
            <a:xfrm>
              <a:off x="863762" y="1981200"/>
              <a:ext cx="562232" cy="1066800"/>
            </a:xfrm>
            <a:prstGeom prst="rect">
              <a:avLst/>
            </a:prstGeom>
            <a:noFill/>
          </p:spPr>
        </p:pic>
        <p:pic>
          <p:nvPicPr>
            <p:cNvPr id="15" name="Picture 2" descr="http://www.clker.com/cliparts/6/5/e/4/11971486152053971769erlandh_Wind_Turbine.svg.hi.png"/>
            <p:cNvPicPr>
              <a:picLocks noChangeAspect="1" noChangeArrowheads="1"/>
            </p:cNvPicPr>
            <p:nvPr/>
          </p:nvPicPr>
          <p:blipFill>
            <a:blip r:embed="rId3" cstate="print"/>
            <a:srcRect/>
            <a:stretch>
              <a:fillRect/>
            </a:stretch>
          </p:blipFill>
          <p:spPr bwMode="auto">
            <a:xfrm>
              <a:off x="735046" y="3429000"/>
              <a:ext cx="562232" cy="1066800"/>
            </a:xfrm>
            <a:prstGeom prst="rect">
              <a:avLst/>
            </a:prstGeom>
            <a:noFill/>
          </p:spPr>
        </p:pic>
        <p:pic>
          <p:nvPicPr>
            <p:cNvPr id="16" name="Picture 2" descr="http://www.clker.com/cliparts/6/5/e/4/11971486152053971769erlandh_Wind_Turbine.svg.hi.png"/>
            <p:cNvPicPr>
              <a:picLocks noChangeAspect="1" noChangeArrowheads="1"/>
            </p:cNvPicPr>
            <p:nvPr/>
          </p:nvPicPr>
          <p:blipFill>
            <a:blip r:embed="rId3" cstate="print"/>
            <a:srcRect/>
            <a:stretch>
              <a:fillRect/>
            </a:stretch>
          </p:blipFill>
          <p:spPr bwMode="auto">
            <a:xfrm>
              <a:off x="1168562" y="4800600"/>
              <a:ext cx="562232" cy="1066800"/>
            </a:xfrm>
            <a:prstGeom prst="rect">
              <a:avLst/>
            </a:prstGeom>
            <a:noFill/>
          </p:spPr>
        </p:pic>
        <p:pic>
          <p:nvPicPr>
            <p:cNvPr id="17" name="Picture 2" descr="http://www.clker.com/cliparts/6/5/e/4/11971486152053971769erlandh_Wind_Turbine.svg.hi.png"/>
            <p:cNvPicPr>
              <a:picLocks noChangeAspect="1" noChangeArrowheads="1"/>
            </p:cNvPicPr>
            <p:nvPr/>
          </p:nvPicPr>
          <p:blipFill>
            <a:blip r:embed="rId3" cstate="print"/>
            <a:srcRect/>
            <a:stretch>
              <a:fillRect/>
            </a:stretch>
          </p:blipFill>
          <p:spPr bwMode="auto">
            <a:xfrm>
              <a:off x="3038702" y="3899647"/>
              <a:ext cx="562232" cy="1066800"/>
            </a:xfrm>
            <a:prstGeom prst="rect">
              <a:avLst/>
            </a:prstGeom>
            <a:noFill/>
          </p:spPr>
        </p:pic>
        <p:pic>
          <p:nvPicPr>
            <p:cNvPr id="18" name="Picture 2" descr="http://www.clker.com/cliparts/6/5/e/4/11971486152053971769erlandh_Wind_Turbine.svg.hi.png"/>
            <p:cNvPicPr>
              <a:picLocks noChangeAspect="1" noChangeArrowheads="1"/>
            </p:cNvPicPr>
            <p:nvPr/>
          </p:nvPicPr>
          <p:blipFill>
            <a:blip r:embed="rId3" cstate="print"/>
            <a:srcRect/>
            <a:stretch>
              <a:fillRect/>
            </a:stretch>
          </p:blipFill>
          <p:spPr bwMode="auto">
            <a:xfrm>
              <a:off x="2514600" y="4800600"/>
              <a:ext cx="562232" cy="1066800"/>
            </a:xfrm>
            <a:prstGeom prst="rect">
              <a:avLst/>
            </a:prstGeom>
            <a:noFill/>
          </p:spPr>
        </p:pic>
        <p:pic>
          <p:nvPicPr>
            <p:cNvPr id="19" name="Picture 2" descr="http://www.clker.com/cliparts/6/5/e/4/11971486152053971769erlandh_Wind_Turbine.svg.hi.png"/>
            <p:cNvPicPr>
              <a:picLocks noChangeAspect="1" noChangeArrowheads="1"/>
            </p:cNvPicPr>
            <p:nvPr/>
          </p:nvPicPr>
          <p:blipFill>
            <a:blip r:embed="rId3" cstate="print"/>
            <a:srcRect/>
            <a:stretch>
              <a:fillRect/>
            </a:stretch>
          </p:blipFill>
          <p:spPr bwMode="auto">
            <a:xfrm>
              <a:off x="2803596" y="1295400"/>
              <a:ext cx="562232" cy="1066800"/>
            </a:xfrm>
            <a:prstGeom prst="rect">
              <a:avLst/>
            </a:prstGeom>
            <a:noFill/>
          </p:spPr>
        </p:pic>
      </p:grpSp>
      <p:grpSp>
        <p:nvGrpSpPr>
          <p:cNvPr id="8" name="Group 26"/>
          <p:cNvGrpSpPr/>
          <p:nvPr/>
        </p:nvGrpSpPr>
        <p:grpSpPr>
          <a:xfrm>
            <a:off x="384210" y="1264920"/>
            <a:ext cx="3928710" cy="4561242"/>
            <a:chOff x="484094" y="1538344"/>
            <a:chExt cx="3928710" cy="4561242"/>
          </a:xfrm>
        </p:grpSpPr>
        <p:sp>
          <p:nvSpPr>
            <p:cNvPr id="28" name="Freeform 27"/>
            <p:cNvSpPr/>
            <p:nvPr/>
          </p:nvSpPr>
          <p:spPr>
            <a:xfrm>
              <a:off x="2086984" y="1538344"/>
              <a:ext cx="2226832" cy="2151529"/>
            </a:xfrm>
            <a:custGeom>
              <a:avLst/>
              <a:gdLst>
                <a:gd name="connsiteX0" fmla="*/ 32272 w 2226832"/>
                <a:gd name="connsiteY0" fmla="*/ 129091 h 2151529"/>
                <a:gd name="connsiteX1" fmla="*/ 32272 w 2226832"/>
                <a:gd name="connsiteY1" fmla="*/ 129091 h 2151529"/>
                <a:gd name="connsiteX2" fmla="*/ 301214 w 2226832"/>
                <a:gd name="connsiteY2" fmla="*/ 150607 h 2151529"/>
                <a:gd name="connsiteX3" fmla="*/ 494851 w 2226832"/>
                <a:gd name="connsiteY3" fmla="*/ 172122 h 2151529"/>
                <a:gd name="connsiteX4" fmla="*/ 1247887 w 2226832"/>
                <a:gd name="connsiteY4" fmla="*/ 161364 h 2151529"/>
                <a:gd name="connsiteX5" fmla="*/ 1280160 w 2226832"/>
                <a:gd name="connsiteY5" fmla="*/ 150607 h 2151529"/>
                <a:gd name="connsiteX6" fmla="*/ 1333948 w 2226832"/>
                <a:gd name="connsiteY6" fmla="*/ 139849 h 2151529"/>
                <a:gd name="connsiteX7" fmla="*/ 1398494 w 2226832"/>
                <a:gd name="connsiteY7" fmla="*/ 118334 h 2151529"/>
                <a:gd name="connsiteX8" fmla="*/ 1452282 w 2226832"/>
                <a:gd name="connsiteY8" fmla="*/ 107576 h 2151529"/>
                <a:gd name="connsiteX9" fmla="*/ 1484555 w 2226832"/>
                <a:gd name="connsiteY9" fmla="*/ 96818 h 2151529"/>
                <a:gd name="connsiteX10" fmla="*/ 1527585 w 2226832"/>
                <a:gd name="connsiteY10" fmla="*/ 86061 h 2151529"/>
                <a:gd name="connsiteX11" fmla="*/ 1570616 w 2226832"/>
                <a:gd name="connsiteY11" fmla="*/ 64545 h 2151529"/>
                <a:gd name="connsiteX12" fmla="*/ 1710465 w 2226832"/>
                <a:gd name="connsiteY12" fmla="*/ 43030 h 2151529"/>
                <a:gd name="connsiteX13" fmla="*/ 1850315 w 2226832"/>
                <a:gd name="connsiteY13" fmla="*/ 21515 h 2151529"/>
                <a:gd name="connsiteX14" fmla="*/ 2086983 w 2226832"/>
                <a:gd name="connsiteY14" fmla="*/ 0 h 2151529"/>
                <a:gd name="connsiteX15" fmla="*/ 2108498 w 2226832"/>
                <a:gd name="connsiteY15" fmla="*/ 32272 h 2151529"/>
                <a:gd name="connsiteX16" fmla="*/ 2140771 w 2226832"/>
                <a:gd name="connsiteY16" fmla="*/ 559397 h 2151529"/>
                <a:gd name="connsiteX17" fmla="*/ 2151529 w 2226832"/>
                <a:gd name="connsiteY17" fmla="*/ 710004 h 2151529"/>
                <a:gd name="connsiteX18" fmla="*/ 2162287 w 2226832"/>
                <a:gd name="connsiteY18" fmla="*/ 753035 h 2151529"/>
                <a:gd name="connsiteX19" fmla="*/ 2173044 w 2226832"/>
                <a:gd name="connsiteY19" fmla="*/ 1495312 h 2151529"/>
                <a:gd name="connsiteX20" fmla="*/ 2183802 w 2226832"/>
                <a:gd name="connsiteY20" fmla="*/ 1807284 h 2151529"/>
                <a:gd name="connsiteX21" fmla="*/ 2205317 w 2226832"/>
                <a:gd name="connsiteY21" fmla="*/ 1871830 h 2151529"/>
                <a:gd name="connsiteX22" fmla="*/ 2216075 w 2226832"/>
                <a:gd name="connsiteY22" fmla="*/ 1979407 h 2151529"/>
                <a:gd name="connsiteX23" fmla="*/ 2226832 w 2226832"/>
                <a:gd name="connsiteY23" fmla="*/ 2022437 h 2151529"/>
                <a:gd name="connsiteX24" fmla="*/ 2216075 w 2226832"/>
                <a:gd name="connsiteY24" fmla="*/ 2130014 h 2151529"/>
                <a:gd name="connsiteX25" fmla="*/ 1979407 w 2226832"/>
                <a:gd name="connsiteY25" fmla="*/ 2097741 h 2151529"/>
                <a:gd name="connsiteX26" fmla="*/ 1796527 w 2226832"/>
                <a:gd name="connsiteY26" fmla="*/ 2108498 h 2151529"/>
                <a:gd name="connsiteX27" fmla="*/ 1731981 w 2226832"/>
                <a:gd name="connsiteY27" fmla="*/ 2130014 h 2151529"/>
                <a:gd name="connsiteX28" fmla="*/ 1656677 w 2226832"/>
                <a:gd name="connsiteY28" fmla="*/ 2151529 h 2151529"/>
                <a:gd name="connsiteX29" fmla="*/ 1667435 w 2226832"/>
                <a:gd name="connsiteY29" fmla="*/ 2119256 h 2151529"/>
                <a:gd name="connsiteX30" fmla="*/ 1635162 w 2226832"/>
                <a:gd name="connsiteY30" fmla="*/ 2054710 h 2151529"/>
                <a:gd name="connsiteX31" fmla="*/ 1613647 w 2226832"/>
                <a:gd name="connsiteY31" fmla="*/ 1753496 h 2151529"/>
                <a:gd name="connsiteX32" fmla="*/ 1602889 w 2226832"/>
                <a:gd name="connsiteY32" fmla="*/ 1409251 h 2151529"/>
                <a:gd name="connsiteX33" fmla="*/ 1592131 w 2226832"/>
                <a:gd name="connsiteY33" fmla="*/ 1118795 h 2151529"/>
                <a:gd name="connsiteX34" fmla="*/ 1581374 w 2226832"/>
                <a:gd name="connsiteY34" fmla="*/ 1075764 h 2151529"/>
                <a:gd name="connsiteX35" fmla="*/ 1549101 w 2226832"/>
                <a:gd name="connsiteY35" fmla="*/ 1065007 h 2151529"/>
                <a:gd name="connsiteX36" fmla="*/ 1473797 w 2226832"/>
                <a:gd name="connsiteY36" fmla="*/ 1086522 h 2151529"/>
                <a:gd name="connsiteX37" fmla="*/ 1430767 w 2226832"/>
                <a:gd name="connsiteY37" fmla="*/ 1097280 h 2151529"/>
                <a:gd name="connsiteX38" fmla="*/ 1387736 w 2226832"/>
                <a:gd name="connsiteY38" fmla="*/ 1118795 h 2151529"/>
                <a:gd name="connsiteX39" fmla="*/ 1280160 w 2226832"/>
                <a:gd name="connsiteY39" fmla="*/ 1129552 h 2151529"/>
                <a:gd name="connsiteX40" fmla="*/ 1215614 w 2226832"/>
                <a:gd name="connsiteY40" fmla="*/ 1140310 h 2151529"/>
                <a:gd name="connsiteX41" fmla="*/ 1161825 w 2226832"/>
                <a:gd name="connsiteY41" fmla="*/ 1151068 h 2151529"/>
                <a:gd name="connsiteX42" fmla="*/ 537882 w 2226832"/>
                <a:gd name="connsiteY42" fmla="*/ 1161825 h 2151529"/>
                <a:gd name="connsiteX43" fmla="*/ 494851 w 2226832"/>
                <a:gd name="connsiteY43" fmla="*/ 892884 h 2151529"/>
                <a:gd name="connsiteX44" fmla="*/ 462578 w 2226832"/>
                <a:gd name="connsiteY44" fmla="*/ 871369 h 2151529"/>
                <a:gd name="connsiteX45" fmla="*/ 333487 w 2226832"/>
                <a:gd name="connsiteY45" fmla="*/ 892884 h 2151529"/>
                <a:gd name="connsiteX46" fmla="*/ 268941 w 2226832"/>
                <a:gd name="connsiteY46" fmla="*/ 914400 h 2151529"/>
                <a:gd name="connsiteX47" fmla="*/ 53788 w 2226832"/>
                <a:gd name="connsiteY47" fmla="*/ 903642 h 2151529"/>
                <a:gd name="connsiteX48" fmla="*/ 43030 w 2226832"/>
                <a:gd name="connsiteY48" fmla="*/ 871369 h 2151529"/>
                <a:gd name="connsiteX49" fmla="*/ 32272 w 2226832"/>
                <a:gd name="connsiteY49" fmla="*/ 796065 h 2151529"/>
                <a:gd name="connsiteX50" fmla="*/ 0 w 2226832"/>
                <a:gd name="connsiteY50" fmla="*/ 570155 h 2151529"/>
                <a:gd name="connsiteX51" fmla="*/ 21515 w 2226832"/>
                <a:gd name="connsiteY51" fmla="*/ 96818 h 2151529"/>
                <a:gd name="connsiteX52" fmla="*/ 32272 w 2226832"/>
                <a:gd name="connsiteY52" fmla="*/ 129091 h 215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226832" h="2151529">
                  <a:moveTo>
                    <a:pt x="32272" y="129091"/>
                  </a:moveTo>
                  <a:lnTo>
                    <a:pt x="32272" y="129091"/>
                  </a:lnTo>
                  <a:cubicBezTo>
                    <a:pt x="126254" y="135357"/>
                    <a:pt x="209081" y="139091"/>
                    <a:pt x="301214" y="150607"/>
                  </a:cubicBezTo>
                  <a:cubicBezTo>
                    <a:pt x="515483" y="177390"/>
                    <a:pt x="131945" y="141879"/>
                    <a:pt x="494851" y="172122"/>
                  </a:cubicBezTo>
                  <a:lnTo>
                    <a:pt x="1247887" y="161364"/>
                  </a:lnTo>
                  <a:cubicBezTo>
                    <a:pt x="1259222" y="161053"/>
                    <a:pt x="1269159" y="153357"/>
                    <a:pt x="1280160" y="150607"/>
                  </a:cubicBezTo>
                  <a:cubicBezTo>
                    <a:pt x="1297899" y="146172"/>
                    <a:pt x="1316308" y="144660"/>
                    <a:pt x="1333948" y="139849"/>
                  </a:cubicBezTo>
                  <a:cubicBezTo>
                    <a:pt x="1355828" y="133882"/>
                    <a:pt x="1376255" y="122782"/>
                    <a:pt x="1398494" y="118334"/>
                  </a:cubicBezTo>
                  <a:cubicBezTo>
                    <a:pt x="1416423" y="114748"/>
                    <a:pt x="1434544" y="112011"/>
                    <a:pt x="1452282" y="107576"/>
                  </a:cubicBezTo>
                  <a:cubicBezTo>
                    <a:pt x="1463283" y="104826"/>
                    <a:pt x="1473652" y="99933"/>
                    <a:pt x="1484555" y="96818"/>
                  </a:cubicBezTo>
                  <a:cubicBezTo>
                    <a:pt x="1498771" y="92756"/>
                    <a:pt x="1513242" y="89647"/>
                    <a:pt x="1527585" y="86061"/>
                  </a:cubicBezTo>
                  <a:cubicBezTo>
                    <a:pt x="1541929" y="78889"/>
                    <a:pt x="1555600" y="70176"/>
                    <a:pt x="1570616" y="64545"/>
                  </a:cubicBezTo>
                  <a:cubicBezTo>
                    <a:pt x="1609839" y="49837"/>
                    <a:pt x="1676501" y="46804"/>
                    <a:pt x="1710465" y="43030"/>
                  </a:cubicBezTo>
                  <a:cubicBezTo>
                    <a:pt x="1780249" y="25584"/>
                    <a:pt x="1749232" y="31297"/>
                    <a:pt x="1850315" y="21515"/>
                  </a:cubicBezTo>
                  <a:lnTo>
                    <a:pt x="2086983" y="0"/>
                  </a:lnTo>
                  <a:cubicBezTo>
                    <a:pt x="2094155" y="10757"/>
                    <a:pt x="2107446" y="19386"/>
                    <a:pt x="2108498" y="32272"/>
                  </a:cubicBezTo>
                  <a:cubicBezTo>
                    <a:pt x="2156084" y="615188"/>
                    <a:pt x="2076049" y="365219"/>
                    <a:pt x="2140771" y="559397"/>
                  </a:cubicBezTo>
                  <a:cubicBezTo>
                    <a:pt x="2144357" y="609599"/>
                    <a:pt x="2145971" y="659982"/>
                    <a:pt x="2151529" y="710004"/>
                  </a:cubicBezTo>
                  <a:cubicBezTo>
                    <a:pt x="2153162" y="724699"/>
                    <a:pt x="2161882" y="738255"/>
                    <a:pt x="2162287" y="753035"/>
                  </a:cubicBezTo>
                  <a:cubicBezTo>
                    <a:pt x="2169064" y="1000394"/>
                    <a:pt x="2167995" y="1247912"/>
                    <a:pt x="2173044" y="1495312"/>
                  </a:cubicBezTo>
                  <a:cubicBezTo>
                    <a:pt x="2175167" y="1599343"/>
                    <a:pt x="2174916" y="1703612"/>
                    <a:pt x="2183802" y="1807284"/>
                  </a:cubicBezTo>
                  <a:cubicBezTo>
                    <a:pt x="2185739" y="1829880"/>
                    <a:pt x="2205317" y="1871830"/>
                    <a:pt x="2205317" y="1871830"/>
                  </a:cubicBezTo>
                  <a:cubicBezTo>
                    <a:pt x="2208903" y="1907689"/>
                    <a:pt x="2210979" y="1943731"/>
                    <a:pt x="2216075" y="1979407"/>
                  </a:cubicBezTo>
                  <a:cubicBezTo>
                    <a:pt x="2218166" y="1994043"/>
                    <a:pt x="2226832" y="2007652"/>
                    <a:pt x="2226832" y="2022437"/>
                  </a:cubicBezTo>
                  <a:cubicBezTo>
                    <a:pt x="2226832" y="2058475"/>
                    <a:pt x="2219661" y="2094155"/>
                    <a:pt x="2216075" y="2130014"/>
                  </a:cubicBezTo>
                  <a:cubicBezTo>
                    <a:pt x="2096993" y="2090319"/>
                    <a:pt x="2174164" y="2109913"/>
                    <a:pt x="1979407" y="2097741"/>
                  </a:cubicBezTo>
                  <a:cubicBezTo>
                    <a:pt x="1918447" y="2101327"/>
                    <a:pt x="1857079" y="2100600"/>
                    <a:pt x="1796527" y="2108498"/>
                  </a:cubicBezTo>
                  <a:cubicBezTo>
                    <a:pt x="1774038" y="2111431"/>
                    <a:pt x="1753983" y="2124514"/>
                    <a:pt x="1731981" y="2130014"/>
                  </a:cubicBezTo>
                  <a:cubicBezTo>
                    <a:pt x="1677949" y="2143521"/>
                    <a:pt x="1702976" y="2136095"/>
                    <a:pt x="1656677" y="2151529"/>
                  </a:cubicBezTo>
                  <a:cubicBezTo>
                    <a:pt x="1660263" y="2140771"/>
                    <a:pt x="1667435" y="2130596"/>
                    <a:pt x="1667435" y="2119256"/>
                  </a:cubicBezTo>
                  <a:cubicBezTo>
                    <a:pt x="1667435" y="2096988"/>
                    <a:pt x="1646039" y="2071026"/>
                    <a:pt x="1635162" y="2054710"/>
                  </a:cubicBezTo>
                  <a:cubicBezTo>
                    <a:pt x="1623589" y="1927408"/>
                    <a:pt x="1619463" y="1895979"/>
                    <a:pt x="1613647" y="1753496"/>
                  </a:cubicBezTo>
                  <a:cubicBezTo>
                    <a:pt x="1608965" y="1638787"/>
                    <a:pt x="1606779" y="1523989"/>
                    <a:pt x="1602889" y="1409251"/>
                  </a:cubicBezTo>
                  <a:cubicBezTo>
                    <a:pt x="1599607" y="1312422"/>
                    <a:pt x="1598369" y="1215479"/>
                    <a:pt x="1592131" y="1118795"/>
                  </a:cubicBezTo>
                  <a:cubicBezTo>
                    <a:pt x="1591179" y="1104041"/>
                    <a:pt x="1590610" y="1087309"/>
                    <a:pt x="1581374" y="1075764"/>
                  </a:cubicBezTo>
                  <a:cubicBezTo>
                    <a:pt x="1574290" y="1066909"/>
                    <a:pt x="1559859" y="1068593"/>
                    <a:pt x="1549101" y="1065007"/>
                  </a:cubicBezTo>
                  <a:cubicBezTo>
                    <a:pt x="1414646" y="1098618"/>
                    <a:pt x="1581778" y="1055669"/>
                    <a:pt x="1473797" y="1086522"/>
                  </a:cubicBezTo>
                  <a:cubicBezTo>
                    <a:pt x="1459581" y="1090584"/>
                    <a:pt x="1444610" y="1092089"/>
                    <a:pt x="1430767" y="1097280"/>
                  </a:cubicBezTo>
                  <a:cubicBezTo>
                    <a:pt x="1415751" y="1102911"/>
                    <a:pt x="1403417" y="1115435"/>
                    <a:pt x="1387736" y="1118795"/>
                  </a:cubicBezTo>
                  <a:cubicBezTo>
                    <a:pt x="1352498" y="1126346"/>
                    <a:pt x="1315919" y="1125082"/>
                    <a:pt x="1280160" y="1129552"/>
                  </a:cubicBezTo>
                  <a:cubicBezTo>
                    <a:pt x="1258516" y="1132257"/>
                    <a:pt x="1237074" y="1136408"/>
                    <a:pt x="1215614" y="1140310"/>
                  </a:cubicBezTo>
                  <a:cubicBezTo>
                    <a:pt x="1197624" y="1143581"/>
                    <a:pt x="1180101" y="1150488"/>
                    <a:pt x="1161825" y="1151068"/>
                  </a:cubicBezTo>
                  <a:cubicBezTo>
                    <a:pt x="953918" y="1157668"/>
                    <a:pt x="745863" y="1158239"/>
                    <a:pt x="537882" y="1161825"/>
                  </a:cubicBezTo>
                  <a:cubicBezTo>
                    <a:pt x="413571" y="1203263"/>
                    <a:pt x="535046" y="1174247"/>
                    <a:pt x="494851" y="892884"/>
                  </a:cubicBezTo>
                  <a:cubicBezTo>
                    <a:pt x="493023" y="880085"/>
                    <a:pt x="473336" y="878541"/>
                    <a:pt x="462578" y="871369"/>
                  </a:cubicBezTo>
                  <a:cubicBezTo>
                    <a:pt x="401568" y="878996"/>
                    <a:pt x="384251" y="877655"/>
                    <a:pt x="333487" y="892884"/>
                  </a:cubicBezTo>
                  <a:cubicBezTo>
                    <a:pt x="311764" y="899401"/>
                    <a:pt x="268941" y="914400"/>
                    <a:pt x="268941" y="914400"/>
                  </a:cubicBezTo>
                  <a:cubicBezTo>
                    <a:pt x="197223" y="910814"/>
                    <a:pt x="124327" y="917078"/>
                    <a:pt x="53788" y="903642"/>
                  </a:cubicBezTo>
                  <a:cubicBezTo>
                    <a:pt x="42649" y="901520"/>
                    <a:pt x="45254" y="882488"/>
                    <a:pt x="43030" y="871369"/>
                  </a:cubicBezTo>
                  <a:cubicBezTo>
                    <a:pt x="38057" y="846505"/>
                    <a:pt x="36227" y="821111"/>
                    <a:pt x="32272" y="796065"/>
                  </a:cubicBezTo>
                  <a:cubicBezTo>
                    <a:pt x="2063" y="604745"/>
                    <a:pt x="18072" y="732810"/>
                    <a:pt x="0" y="570155"/>
                  </a:cubicBezTo>
                  <a:cubicBezTo>
                    <a:pt x="7172" y="412376"/>
                    <a:pt x="2844" y="253652"/>
                    <a:pt x="21515" y="96818"/>
                  </a:cubicBezTo>
                  <a:cubicBezTo>
                    <a:pt x="23043" y="83979"/>
                    <a:pt x="30479" y="123712"/>
                    <a:pt x="32272" y="129091"/>
                  </a:cubicBezTo>
                  <a:close/>
                </a:path>
              </a:pathLst>
            </a:cu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28"/>
            <p:cNvSpPr/>
            <p:nvPr/>
          </p:nvSpPr>
          <p:spPr>
            <a:xfrm>
              <a:off x="2159824" y="2743200"/>
              <a:ext cx="561940" cy="1108959"/>
            </a:xfrm>
            <a:custGeom>
              <a:avLst/>
              <a:gdLst>
                <a:gd name="connsiteX0" fmla="*/ 23978 w 561940"/>
                <a:gd name="connsiteY0" fmla="*/ 32273 h 1108959"/>
                <a:gd name="connsiteX1" fmla="*/ 23978 w 561940"/>
                <a:gd name="connsiteY1" fmla="*/ 32273 h 1108959"/>
                <a:gd name="connsiteX2" fmla="*/ 131555 w 561940"/>
                <a:gd name="connsiteY2" fmla="*/ 21515 h 1108959"/>
                <a:gd name="connsiteX3" fmla="*/ 475800 w 561940"/>
                <a:gd name="connsiteY3" fmla="*/ 0 h 1108959"/>
                <a:gd name="connsiteX4" fmla="*/ 486557 w 561940"/>
                <a:gd name="connsiteY4" fmla="*/ 32273 h 1108959"/>
                <a:gd name="connsiteX5" fmla="*/ 518830 w 561940"/>
                <a:gd name="connsiteY5" fmla="*/ 182880 h 1108959"/>
                <a:gd name="connsiteX6" fmla="*/ 529588 w 561940"/>
                <a:gd name="connsiteY6" fmla="*/ 247426 h 1108959"/>
                <a:gd name="connsiteX7" fmla="*/ 540345 w 561940"/>
                <a:gd name="connsiteY7" fmla="*/ 290456 h 1108959"/>
                <a:gd name="connsiteX8" fmla="*/ 551103 w 561940"/>
                <a:gd name="connsiteY8" fmla="*/ 688489 h 1108959"/>
                <a:gd name="connsiteX9" fmla="*/ 561861 w 561940"/>
                <a:gd name="connsiteY9" fmla="*/ 763793 h 1108959"/>
                <a:gd name="connsiteX10" fmla="*/ 529588 w 561940"/>
                <a:gd name="connsiteY10" fmla="*/ 978946 h 1108959"/>
                <a:gd name="connsiteX11" fmla="*/ 540345 w 561940"/>
                <a:gd name="connsiteY11" fmla="*/ 1075765 h 1108959"/>
                <a:gd name="connsiteX12" fmla="*/ 196101 w 561940"/>
                <a:gd name="connsiteY12" fmla="*/ 1086522 h 1108959"/>
                <a:gd name="connsiteX13" fmla="*/ 120797 w 561940"/>
                <a:gd name="connsiteY13" fmla="*/ 1097280 h 1108959"/>
                <a:gd name="connsiteX14" fmla="*/ 88524 w 561940"/>
                <a:gd name="connsiteY14" fmla="*/ 1108038 h 1108959"/>
                <a:gd name="connsiteX15" fmla="*/ 67009 w 561940"/>
                <a:gd name="connsiteY15" fmla="*/ 1075765 h 1108959"/>
                <a:gd name="connsiteX16" fmla="*/ 45494 w 561940"/>
                <a:gd name="connsiteY16" fmla="*/ 968188 h 1108959"/>
                <a:gd name="connsiteX17" fmla="*/ 56251 w 561940"/>
                <a:gd name="connsiteY17" fmla="*/ 656216 h 1108959"/>
                <a:gd name="connsiteX18" fmla="*/ 45494 w 561940"/>
                <a:gd name="connsiteY18" fmla="*/ 43031 h 1108959"/>
                <a:gd name="connsiteX19" fmla="*/ 2463 w 561940"/>
                <a:gd name="connsiteY19" fmla="*/ 32273 h 1108959"/>
                <a:gd name="connsiteX20" fmla="*/ 23978 w 561940"/>
                <a:gd name="connsiteY20" fmla="*/ 32273 h 110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1940" h="1108959">
                  <a:moveTo>
                    <a:pt x="23978" y="32273"/>
                  </a:moveTo>
                  <a:lnTo>
                    <a:pt x="23978" y="32273"/>
                  </a:lnTo>
                  <a:cubicBezTo>
                    <a:pt x="59837" y="28687"/>
                    <a:pt x="95564" y="23361"/>
                    <a:pt x="131555" y="21515"/>
                  </a:cubicBezTo>
                  <a:cubicBezTo>
                    <a:pt x="474117" y="3948"/>
                    <a:pt x="342716" y="44363"/>
                    <a:pt x="475800" y="0"/>
                  </a:cubicBezTo>
                  <a:cubicBezTo>
                    <a:pt x="479386" y="10758"/>
                    <a:pt x="483442" y="21370"/>
                    <a:pt x="486557" y="32273"/>
                  </a:cubicBezTo>
                  <a:cubicBezTo>
                    <a:pt x="498312" y="73416"/>
                    <a:pt x="513887" y="153222"/>
                    <a:pt x="518830" y="182880"/>
                  </a:cubicBezTo>
                  <a:cubicBezTo>
                    <a:pt x="522416" y="204395"/>
                    <a:pt x="525310" y="226037"/>
                    <a:pt x="529588" y="247426"/>
                  </a:cubicBezTo>
                  <a:cubicBezTo>
                    <a:pt x="532487" y="261924"/>
                    <a:pt x="536759" y="276113"/>
                    <a:pt x="540345" y="290456"/>
                  </a:cubicBezTo>
                  <a:cubicBezTo>
                    <a:pt x="543931" y="423134"/>
                    <a:pt x="545076" y="555900"/>
                    <a:pt x="551103" y="688489"/>
                  </a:cubicBezTo>
                  <a:cubicBezTo>
                    <a:pt x="552254" y="713819"/>
                    <a:pt x="562962" y="738461"/>
                    <a:pt x="561861" y="763793"/>
                  </a:cubicBezTo>
                  <a:cubicBezTo>
                    <a:pt x="556946" y="876842"/>
                    <a:pt x="549654" y="898677"/>
                    <a:pt x="529588" y="978946"/>
                  </a:cubicBezTo>
                  <a:cubicBezTo>
                    <a:pt x="533174" y="1011219"/>
                    <a:pt x="571248" y="1065796"/>
                    <a:pt x="540345" y="1075765"/>
                  </a:cubicBezTo>
                  <a:cubicBezTo>
                    <a:pt x="431085" y="1111010"/>
                    <a:pt x="310754" y="1080642"/>
                    <a:pt x="196101" y="1086522"/>
                  </a:cubicBezTo>
                  <a:cubicBezTo>
                    <a:pt x="170778" y="1087821"/>
                    <a:pt x="145898" y="1093694"/>
                    <a:pt x="120797" y="1097280"/>
                  </a:cubicBezTo>
                  <a:cubicBezTo>
                    <a:pt x="110039" y="1100866"/>
                    <a:pt x="99053" y="1112249"/>
                    <a:pt x="88524" y="1108038"/>
                  </a:cubicBezTo>
                  <a:cubicBezTo>
                    <a:pt x="76520" y="1103236"/>
                    <a:pt x="70811" y="1088122"/>
                    <a:pt x="67009" y="1075765"/>
                  </a:cubicBezTo>
                  <a:cubicBezTo>
                    <a:pt x="56255" y="1040813"/>
                    <a:pt x="45494" y="968188"/>
                    <a:pt x="45494" y="968188"/>
                  </a:cubicBezTo>
                  <a:cubicBezTo>
                    <a:pt x="49080" y="864197"/>
                    <a:pt x="56251" y="760268"/>
                    <a:pt x="56251" y="656216"/>
                  </a:cubicBezTo>
                  <a:cubicBezTo>
                    <a:pt x="56251" y="451790"/>
                    <a:pt x="63052" y="246702"/>
                    <a:pt x="45494" y="43031"/>
                  </a:cubicBezTo>
                  <a:cubicBezTo>
                    <a:pt x="44224" y="28301"/>
                    <a:pt x="-12322" y="32273"/>
                    <a:pt x="2463" y="32273"/>
                  </a:cubicBezTo>
                  <a:lnTo>
                    <a:pt x="23978" y="32273"/>
                  </a:lnTo>
                  <a:close/>
                </a:path>
              </a:pathLst>
            </a:cu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a:off x="2226833" y="4141694"/>
              <a:ext cx="2185971" cy="1884690"/>
            </a:xfrm>
            <a:custGeom>
              <a:avLst/>
              <a:gdLst>
                <a:gd name="connsiteX0" fmla="*/ 32273 w 2185971"/>
                <a:gd name="connsiteY0" fmla="*/ 86061 h 1884690"/>
                <a:gd name="connsiteX1" fmla="*/ 32273 w 2185971"/>
                <a:gd name="connsiteY1" fmla="*/ 86061 h 1884690"/>
                <a:gd name="connsiteX2" fmla="*/ 548640 w 2185971"/>
                <a:gd name="connsiteY2" fmla="*/ 75304 h 1884690"/>
                <a:gd name="connsiteX3" fmla="*/ 753035 w 2185971"/>
                <a:gd name="connsiteY3" fmla="*/ 53788 h 1884690"/>
                <a:gd name="connsiteX4" fmla="*/ 903642 w 2185971"/>
                <a:gd name="connsiteY4" fmla="*/ 32273 h 1884690"/>
                <a:gd name="connsiteX5" fmla="*/ 935915 w 2185971"/>
                <a:gd name="connsiteY5" fmla="*/ 21515 h 1884690"/>
                <a:gd name="connsiteX6" fmla="*/ 1054249 w 2185971"/>
                <a:gd name="connsiteY6" fmla="*/ 0 h 1884690"/>
                <a:gd name="connsiteX7" fmla="*/ 1054249 w 2185971"/>
                <a:gd name="connsiteY7" fmla="*/ 161365 h 1884690"/>
                <a:gd name="connsiteX8" fmla="*/ 1075765 w 2185971"/>
                <a:gd name="connsiteY8" fmla="*/ 182880 h 1884690"/>
                <a:gd name="connsiteX9" fmla="*/ 1086522 w 2185971"/>
                <a:gd name="connsiteY9" fmla="*/ 215153 h 1884690"/>
                <a:gd name="connsiteX10" fmla="*/ 1118795 w 2185971"/>
                <a:gd name="connsiteY10" fmla="*/ 204395 h 1884690"/>
                <a:gd name="connsiteX11" fmla="*/ 1194099 w 2185971"/>
                <a:gd name="connsiteY11" fmla="*/ 193638 h 1884690"/>
                <a:gd name="connsiteX12" fmla="*/ 1387736 w 2185971"/>
                <a:gd name="connsiteY12" fmla="*/ 172122 h 1884690"/>
                <a:gd name="connsiteX13" fmla="*/ 1420009 w 2185971"/>
                <a:gd name="connsiteY13" fmla="*/ 161365 h 1884690"/>
                <a:gd name="connsiteX14" fmla="*/ 1581374 w 2185971"/>
                <a:gd name="connsiteY14" fmla="*/ 139850 h 1884690"/>
                <a:gd name="connsiteX15" fmla="*/ 1602889 w 2185971"/>
                <a:gd name="connsiteY15" fmla="*/ 527125 h 1884690"/>
                <a:gd name="connsiteX16" fmla="*/ 1613647 w 2185971"/>
                <a:gd name="connsiteY16" fmla="*/ 580913 h 1884690"/>
                <a:gd name="connsiteX17" fmla="*/ 1635162 w 2185971"/>
                <a:gd name="connsiteY17" fmla="*/ 849854 h 1884690"/>
                <a:gd name="connsiteX18" fmla="*/ 1645920 w 2185971"/>
                <a:gd name="connsiteY18" fmla="*/ 892885 h 1884690"/>
                <a:gd name="connsiteX19" fmla="*/ 1656678 w 2185971"/>
                <a:gd name="connsiteY19" fmla="*/ 1011219 h 1884690"/>
                <a:gd name="connsiteX20" fmla="*/ 1667435 w 2185971"/>
                <a:gd name="connsiteY20" fmla="*/ 1043492 h 1884690"/>
                <a:gd name="connsiteX21" fmla="*/ 1645920 w 2185971"/>
                <a:gd name="connsiteY21" fmla="*/ 1194099 h 1884690"/>
                <a:gd name="connsiteX22" fmla="*/ 1656678 w 2185971"/>
                <a:gd name="connsiteY22" fmla="*/ 1237130 h 1884690"/>
                <a:gd name="connsiteX23" fmla="*/ 1678193 w 2185971"/>
                <a:gd name="connsiteY23" fmla="*/ 1215614 h 1884690"/>
                <a:gd name="connsiteX24" fmla="*/ 1742739 w 2185971"/>
                <a:gd name="connsiteY24" fmla="*/ 1194099 h 1884690"/>
                <a:gd name="connsiteX25" fmla="*/ 1775012 w 2185971"/>
                <a:gd name="connsiteY25" fmla="*/ 1172584 h 1884690"/>
                <a:gd name="connsiteX26" fmla="*/ 2054711 w 2185971"/>
                <a:gd name="connsiteY26" fmla="*/ 1161826 h 1884690"/>
                <a:gd name="connsiteX27" fmla="*/ 2140772 w 2185971"/>
                <a:gd name="connsiteY27" fmla="*/ 1172584 h 1884690"/>
                <a:gd name="connsiteX28" fmla="*/ 2162287 w 2185971"/>
                <a:gd name="connsiteY28" fmla="*/ 1237130 h 1884690"/>
                <a:gd name="connsiteX29" fmla="*/ 2173045 w 2185971"/>
                <a:gd name="connsiteY29" fmla="*/ 1312433 h 1884690"/>
                <a:gd name="connsiteX30" fmla="*/ 2183802 w 2185971"/>
                <a:gd name="connsiteY30" fmla="*/ 1753497 h 1884690"/>
                <a:gd name="connsiteX31" fmla="*/ 2151529 w 2185971"/>
                <a:gd name="connsiteY31" fmla="*/ 1764254 h 1884690"/>
                <a:gd name="connsiteX32" fmla="*/ 957431 w 2185971"/>
                <a:gd name="connsiteY32" fmla="*/ 1775012 h 1884690"/>
                <a:gd name="connsiteX33" fmla="*/ 849854 w 2185971"/>
                <a:gd name="connsiteY33" fmla="*/ 1807285 h 1884690"/>
                <a:gd name="connsiteX34" fmla="*/ 785308 w 2185971"/>
                <a:gd name="connsiteY34" fmla="*/ 1828800 h 1884690"/>
                <a:gd name="connsiteX35" fmla="*/ 688489 w 2185971"/>
                <a:gd name="connsiteY35" fmla="*/ 1861073 h 1884690"/>
                <a:gd name="connsiteX36" fmla="*/ 365760 w 2185971"/>
                <a:gd name="connsiteY36" fmla="*/ 1871831 h 1884690"/>
                <a:gd name="connsiteX37" fmla="*/ 247426 w 2185971"/>
                <a:gd name="connsiteY37" fmla="*/ 1871831 h 1884690"/>
                <a:gd name="connsiteX38" fmla="*/ 215153 w 2185971"/>
                <a:gd name="connsiteY38" fmla="*/ 1861073 h 1884690"/>
                <a:gd name="connsiteX39" fmla="*/ 96819 w 2185971"/>
                <a:gd name="connsiteY39" fmla="*/ 1850315 h 1884690"/>
                <a:gd name="connsiteX40" fmla="*/ 75303 w 2185971"/>
                <a:gd name="connsiteY40" fmla="*/ 1559859 h 1884690"/>
                <a:gd name="connsiteX41" fmla="*/ 64546 w 2185971"/>
                <a:gd name="connsiteY41" fmla="*/ 1506071 h 1884690"/>
                <a:gd name="connsiteX42" fmla="*/ 64546 w 2185971"/>
                <a:gd name="connsiteY42" fmla="*/ 946673 h 1884690"/>
                <a:gd name="connsiteX43" fmla="*/ 32273 w 2185971"/>
                <a:gd name="connsiteY43" fmla="*/ 839097 h 1884690"/>
                <a:gd name="connsiteX44" fmla="*/ 21515 w 2185971"/>
                <a:gd name="connsiteY44" fmla="*/ 806824 h 1884690"/>
                <a:gd name="connsiteX45" fmla="*/ 516367 w 2185971"/>
                <a:gd name="connsiteY45" fmla="*/ 774551 h 1884690"/>
                <a:gd name="connsiteX46" fmla="*/ 570155 w 2185971"/>
                <a:gd name="connsiteY46" fmla="*/ 763793 h 1884690"/>
                <a:gd name="connsiteX47" fmla="*/ 527125 w 2185971"/>
                <a:gd name="connsiteY47" fmla="*/ 634701 h 1884690"/>
                <a:gd name="connsiteX48" fmla="*/ 516367 w 2185971"/>
                <a:gd name="connsiteY48" fmla="*/ 602428 h 1884690"/>
                <a:gd name="connsiteX49" fmla="*/ 505609 w 2185971"/>
                <a:gd name="connsiteY49" fmla="*/ 570155 h 1884690"/>
                <a:gd name="connsiteX50" fmla="*/ 494852 w 2185971"/>
                <a:gd name="connsiteY50" fmla="*/ 473337 h 1884690"/>
                <a:gd name="connsiteX51" fmla="*/ 172122 w 2185971"/>
                <a:gd name="connsiteY51" fmla="*/ 441064 h 1884690"/>
                <a:gd name="connsiteX52" fmla="*/ 32273 w 2185971"/>
                <a:gd name="connsiteY52" fmla="*/ 441064 h 1884690"/>
                <a:gd name="connsiteX53" fmla="*/ 10758 w 2185971"/>
                <a:gd name="connsiteY53" fmla="*/ 376518 h 1884690"/>
                <a:gd name="connsiteX54" fmla="*/ 0 w 2185971"/>
                <a:gd name="connsiteY54" fmla="*/ 344245 h 1884690"/>
                <a:gd name="connsiteX55" fmla="*/ 32273 w 2185971"/>
                <a:gd name="connsiteY55" fmla="*/ 86061 h 188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185971" h="1884690">
                  <a:moveTo>
                    <a:pt x="32273" y="86061"/>
                  </a:moveTo>
                  <a:lnTo>
                    <a:pt x="32273" y="86061"/>
                  </a:lnTo>
                  <a:lnTo>
                    <a:pt x="548640" y="75304"/>
                  </a:lnTo>
                  <a:cubicBezTo>
                    <a:pt x="568922" y="74605"/>
                    <a:pt x="728169" y="56551"/>
                    <a:pt x="753035" y="53788"/>
                  </a:cubicBezTo>
                  <a:cubicBezTo>
                    <a:pt x="859131" y="27266"/>
                    <a:pt x="712855" y="61626"/>
                    <a:pt x="903642" y="32273"/>
                  </a:cubicBezTo>
                  <a:cubicBezTo>
                    <a:pt x="914850" y="30549"/>
                    <a:pt x="924796" y="23739"/>
                    <a:pt x="935915" y="21515"/>
                  </a:cubicBezTo>
                  <a:cubicBezTo>
                    <a:pt x="1128623" y="-17026"/>
                    <a:pt x="926698" y="31889"/>
                    <a:pt x="1054249" y="0"/>
                  </a:cubicBezTo>
                  <a:cubicBezTo>
                    <a:pt x="1032777" y="64420"/>
                    <a:pt x="1031359" y="54547"/>
                    <a:pt x="1054249" y="161365"/>
                  </a:cubicBezTo>
                  <a:cubicBezTo>
                    <a:pt x="1056374" y="171282"/>
                    <a:pt x="1068593" y="175708"/>
                    <a:pt x="1075765" y="182880"/>
                  </a:cubicBezTo>
                  <a:cubicBezTo>
                    <a:pt x="1079351" y="193638"/>
                    <a:pt x="1076380" y="210082"/>
                    <a:pt x="1086522" y="215153"/>
                  </a:cubicBezTo>
                  <a:cubicBezTo>
                    <a:pt x="1096664" y="220224"/>
                    <a:pt x="1107676" y="206619"/>
                    <a:pt x="1118795" y="204395"/>
                  </a:cubicBezTo>
                  <a:cubicBezTo>
                    <a:pt x="1143659" y="199422"/>
                    <a:pt x="1169088" y="197806"/>
                    <a:pt x="1194099" y="193638"/>
                  </a:cubicBezTo>
                  <a:cubicBezTo>
                    <a:pt x="1330753" y="170863"/>
                    <a:pt x="1134994" y="191564"/>
                    <a:pt x="1387736" y="172122"/>
                  </a:cubicBezTo>
                  <a:cubicBezTo>
                    <a:pt x="1398494" y="168536"/>
                    <a:pt x="1408890" y="163589"/>
                    <a:pt x="1420009" y="161365"/>
                  </a:cubicBezTo>
                  <a:cubicBezTo>
                    <a:pt x="1444767" y="156414"/>
                    <a:pt x="1560415" y="142470"/>
                    <a:pt x="1581374" y="139850"/>
                  </a:cubicBezTo>
                  <a:cubicBezTo>
                    <a:pt x="1630502" y="287226"/>
                    <a:pt x="1582075" y="131648"/>
                    <a:pt x="1602889" y="527125"/>
                  </a:cubicBezTo>
                  <a:cubicBezTo>
                    <a:pt x="1603850" y="545384"/>
                    <a:pt x="1610061" y="562984"/>
                    <a:pt x="1613647" y="580913"/>
                  </a:cubicBezTo>
                  <a:cubicBezTo>
                    <a:pt x="1618460" y="657915"/>
                    <a:pt x="1622560" y="767936"/>
                    <a:pt x="1635162" y="849854"/>
                  </a:cubicBezTo>
                  <a:cubicBezTo>
                    <a:pt x="1637410" y="864467"/>
                    <a:pt x="1642334" y="878541"/>
                    <a:pt x="1645920" y="892885"/>
                  </a:cubicBezTo>
                  <a:cubicBezTo>
                    <a:pt x="1649506" y="932330"/>
                    <a:pt x="1651077" y="972010"/>
                    <a:pt x="1656678" y="1011219"/>
                  </a:cubicBezTo>
                  <a:cubicBezTo>
                    <a:pt x="1658282" y="1022445"/>
                    <a:pt x="1667435" y="1032152"/>
                    <a:pt x="1667435" y="1043492"/>
                  </a:cubicBezTo>
                  <a:cubicBezTo>
                    <a:pt x="1667435" y="1137769"/>
                    <a:pt x="1665830" y="1134372"/>
                    <a:pt x="1645920" y="1194099"/>
                  </a:cubicBezTo>
                  <a:cubicBezTo>
                    <a:pt x="1649506" y="1208443"/>
                    <a:pt x="1644376" y="1228929"/>
                    <a:pt x="1656678" y="1237130"/>
                  </a:cubicBezTo>
                  <a:cubicBezTo>
                    <a:pt x="1665117" y="1242756"/>
                    <a:pt x="1669121" y="1220150"/>
                    <a:pt x="1678193" y="1215614"/>
                  </a:cubicBezTo>
                  <a:cubicBezTo>
                    <a:pt x="1698478" y="1205471"/>
                    <a:pt x="1723869" y="1206679"/>
                    <a:pt x="1742739" y="1194099"/>
                  </a:cubicBezTo>
                  <a:cubicBezTo>
                    <a:pt x="1753497" y="1186927"/>
                    <a:pt x="1762152" y="1173914"/>
                    <a:pt x="1775012" y="1172584"/>
                  </a:cubicBezTo>
                  <a:cubicBezTo>
                    <a:pt x="1867819" y="1162983"/>
                    <a:pt x="1961478" y="1165412"/>
                    <a:pt x="2054711" y="1161826"/>
                  </a:cubicBezTo>
                  <a:cubicBezTo>
                    <a:pt x="2083398" y="1165412"/>
                    <a:pt x="2117088" y="1156005"/>
                    <a:pt x="2140772" y="1172584"/>
                  </a:cubicBezTo>
                  <a:cubicBezTo>
                    <a:pt x="2159351" y="1185590"/>
                    <a:pt x="2162287" y="1237130"/>
                    <a:pt x="2162287" y="1237130"/>
                  </a:cubicBezTo>
                  <a:cubicBezTo>
                    <a:pt x="2165873" y="1262231"/>
                    <a:pt x="2171989" y="1287099"/>
                    <a:pt x="2173045" y="1312433"/>
                  </a:cubicBezTo>
                  <a:cubicBezTo>
                    <a:pt x="2179167" y="1459371"/>
                    <a:pt x="2190797" y="1606598"/>
                    <a:pt x="2183802" y="1753497"/>
                  </a:cubicBezTo>
                  <a:cubicBezTo>
                    <a:pt x="2183263" y="1764824"/>
                    <a:pt x="2162867" y="1764055"/>
                    <a:pt x="2151529" y="1764254"/>
                  </a:cubicBezTo>
                  <a:lnTo>
                    <a:pt x="957431" y="1775012"/>
                  </a:lnTo>
                  <a:cubicBezTo>
                    <a:pt x="729227" y="1851079"/>
                    <a:pt x="1012436" y="1758511"/>
                    <a:pt x="849854" y="1807285"/>
                  </a:cubicBezTo>
                  <a:cubicBezTo>
                    <a:pt x="828131" y="1813802"/>
                    <a:pt x="804178" y="1816220"/>
                    <a:pt x="785308" y="1828800"/>
                  </a:cubicBezTo>
                  <a:cubicBezTo>
                    <a:pt x="743217" y="1856860"/>
                    <a:pt x="751733" y="1857559"/>
                    <a:pt x="688489" y="1861073"/>
                  </a:cubicBezTo>
                  <a:cubicBezTo>
                    <a:pt x="581019" y="1867044"/>
                    <a:pt x="473336" y="1868245"/>
                    <a:pt x="365760" y="1871831"/>
                  </a:cubicBezTo>
                  <a:cubicBezTo>
                    <a:pt x="310271" y="1890326"/>
                    <a:pt x="334004" y="1887572"/>
                    <a:pt x="247426" y="1871831"/>
                  </a:cubicBezTo>
                  <a:cubicBezTo>
                    <a:pt x="236269" y="1869803"/>
                    <a:pt x="226379" y="1862677"/>
                    <a:pt x="215153" y="1861073"/>
                  </a:cubicBezTo>
                  <a:cubicBezTo>
                    <a:pt x="175944" y="1855471"/>
                    <a:pt x="136264" y="1853901"/>
                    <a:pt x="96819" y="1850315"/>
                  </a:cubicBezTo>
                  <a:cubicBezTo>
                    <a:pt x="90737" y="1740845"/>
                    <a:pt x="89946" y="1662365"/>
                    <a:pt x="75303" y="1559859"/>
                  </a:cubicBezTo>
                  <a:cubicBezTo>
                    <a:pt x="72717" y="1541758"/>
                    <a:pt x="68132" y="1524000"/>
                    <a:pt x="64546" y="1506071"/>
                  </a:cubicBezTo>
                  <a:cubicBezTo>
                    <a:pt x="78667" y="1237750"/>
                    <a:pt x="82328" y="1275647"/>
                    <a:pt x="64546" y="946673"/>
                  </a:cubicBezTo>
                  <a:cubicBezTo>
                    <a:pt x="63497" y="927270"/>
                    <a:pt x="35133" y="847678"/>
                    <a:pt x="32273" y="839097"/>
                  </a:cubicBezTo>
                  <a:lnTo>
                    <a:pt x="21515" y="806824"/>
                  </a:lnTo>
                  <a:cubicBezTo>
                    <a:pt x="71674" y="606192"/>
                    <a:pt x="14720" y="774551"/>
                    <a:pt x="516367" y="774551"/>
                  </a:cubicBezTo>
                  <a:cubicBezTo>
                    <a:pt x="534651" y="774551"/>
                    <a:pt x="552226" y="767379"/>
                    <a:pt x="570155" y="763793"/>
                  </a:cubicBezTo>
                  <a:lnTo>
                    <a:pt x="527125" y="634701"/>
                  </a:lnTo>
                  <a:lnTo>
                    <a:pt x="516367" y="602428"/>
                  </a:lnTo>
                  <a:lnTo>
                    <a:pt x="505609" y="570155"/>
                  </a:lnTo>
                  <a:cubicBezTo>
                    <a:pt x="502023" y="537882"/>
                    <a:pt x="499789" y="505431"/>
                    <a:pt x="494852" y="473337"/>
                  </a:cubicBezTo>
                  <a:cubicBezTo>
                    <a:pt x="472629" y="328885"/>
                    <a:pt x="401949" y="433139"/>
                    <a:pt x="172122" y="441064"/>
                  </a:cubicBezTo>
                  <a:cubicBezTo>
                    <a:pt x="127679" y="452174"/>
                    <a:pt x="77703" y="469974"/>
                    <a:pt x="32273" y="441064"/>
                  </a:cubicBezTo>
                  <a:cubicBezTo>
                    <a:pt x="13139" y="428888"/>
                    <a:pt x="17930" y="398033"/>
                    <a:pt x="10758" y="376518"/>
                  </a:cubicBezTo>
                  <a:cubicBezTo>
                    <a:pt x="7172" y="365760"/>
                    <a:pt x="0" y="355585"/>
                    <a:pt x="0" y="344245"/>
                  </a:cubicBezTo>
                  <a:lnTo>
                    <a:pt x="32273" y="86061"/>
                  </a:lnTo>
                  <a:close/>
                </a:path>
              </a:pathLst>
            </a:cu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84094" y="1688951"/>
              <a:ext cx="1883801" cy="4410635"/>
            </a:xfrm>
            <a:custGeom>
              <a:avLst/>
              <a:gdLst>
                <a:gd name="connsiteX0" fmla="*/ 1312433 w 1883801"/>
                <a:gd name="connsiteY0" fmla="*/ 0 h 4410635"/>
                <a:gd name="connsiteX1" fmla="*/ 1312433 w 1883801"/>
                <a:gd name="connsiteY1" fmla="*/ 0 h 4410635"/>
                <a:gd name="connsiteX2" fmla="*/ 1323191 w 1883801"/>
                <a:gd name="connsiteY2" fmla="*/ 344244 h 4410635"/>
                <a:gd name="connsiteX3" fmla="*/ 1333948 w 1883801"/>
                <a:gd name="connsiteY3" fmla="*/ 376517 h 4410635"/>
                <a:gd name="connsiteX4" fmla="*/ 1355464 w 1883801"/>
                <a:gd name="connsiteY4" fmla="*/ 398033 h 4410635"/>
                <a:gd name="connsiteX5" fmla="*/ 1376979 w 1883801"/>
                <a:gd name="connsiteY5" fmla="*/ 473336 h 4410635"/>
                <a:gd name="connsiteX6" fmla="*/ 1387737 w 1883801"/>
                <a:gd name="connsiteY6" fmla="*/ 505609 h 4410635"/>
                <a:gd name="connsiteX7" fmla="*/ 1366221 w 1883801"/>
                <a:gd name="connsiteY7" fmla="*/ 666974 h 4410635"/>
                <a:gd name="connsiteX8" fmla="*/ 1355464 w 1883801"/>
                <a:gd name="connsiteY8" fmla="*/ 710004 h 4410635"/>
                <a:gd name="connsiteX9" fmla="*/ 1333948 w 1883801"/>
                <a:gd name="connsiteY9" fmla="*/ 774550 h 4410635"/>
                <a:gd name="connsiteX10" fmla="*/ 1323191 w 1883801"/>
                <a:gd name="connsiteY10" fmla="*/ 839096 h 4410635"/>
                <a:gd name="connsiteX11" fmla="*/ 1301675 w 1883801"/>
                <a:gd name="connsiteY11" fmla="*/ 1000461 h 4410635"/>
                <a:gd name="connsiteX12" fmla="*/ 1323191 w 1883801"/>
                <a:gd name="connsiteY12" fmla="*/ 1301675 h 4410635"/>
                <a:gd name="connsiteX13" fmla="*/ 1344706 w 1883801"/>
                <a:gd name="connsiteY13" fmla="*/ 1409251 h 4410635"/>
                <a:gd name="connsiteX14" fmla="*/ 1355464 w 1883801"/>
                <a:gd name="connsiteY14" fmla="*/ 1495313 h 4410635"/>
                <a:gd name="connsiteX15" fmla="*/ 1376979 w 1883801"/>
                <a:gd name="connsiteY15" fmla="*/ 1559858 h 4410635"/>
                <a:gd name="connsiteX16" fmla="*/ 1398494 w 1883801"/>
                <a:gd name="connsiteY16" fmla="*/ 1635162 h 4410635"/>
                <a:gd name="connsiteX17" fmla="*/ 1409252 w 1883801"/>
                <a:gd name="connsiteY17" fmla="*/ 1731981 h 4410635"/>
                <a:gd name="connsiteX18" fmla="*/ 1420010 w 1883801"/>
                <a:gd name="connsiteY18" fmla="*/ 1796527 h 4410635"/>
                <a:gd name="connsiteX19" fmla="*/ 1430767 w 1883801"/>
                <a:gd name="connsiteY19" fmla="*/ 1882588 h 4410635"/>
                <a:gd name="connsiteX20" fmla="*/ 1441525 w 1883801"/>
                <a:gd name="connsiteY20" fmla="*/ 2086983 h 4410635"/>
                <a:gd name="connsiteX21" fmla="*/ 1441525 w 1883801"/>
                <a:gd name="connsiteY21" fmla="*/ 2162287 h 4410635"/>
                <a:gd name="connsiteX22" fmla="*/ 1473798 w 1883801"/>
                <a:gd name="connsiteY22" fmla="*/ 2173044 h 4410635"/>
                <a:gd name="connsiteX23" fmla="*/ 1721224 w 1883801"/>
                <a:gd name="connsiteY23" fmla="*/ 2183802 h 4410635"/>
                <a:gd name="connsiteX24" fmla="*/ 1753497 w 1883801"/>
                <a:gd name="connsiteY24" fmla="*/ 2226833 h 4410635"/>
                <a:gd name="connsiteX25" fmla="*/ 1785770 w 1883801"/>
                <a:gd name="connsiteY25" fmla="*/ 2646381 h 4410635"/>
                <a:gd name="connsiteX26" fmla="*/ 1785770 w 1883801"/>
                <a:gd name="connsiteY26" fmla="*/ 3044414 h 4410635"/>
                <a:gd name="connsiteX27" fmla="*/ 1796527 w 1883801"/>
                <a:gd name="connsiteY27" fmla="*/ 3087444 h 4410635"/>
                <a:gd name="connsiteX28" fmla="*/ 1796527 w 1883801"/>
                <a:gd name="connsiteY28" fmla="*/ 3356385 h 4410635"/>
                <a:gd name="connsiteX29" fmla="*/ 1807285 w 1883801"/>
                <a:gd name="connsiteY29" fmla="*/ 3474720 h 4410635"/>
                <a:gd name="connsiteX30" fmla="*/ 1828800 w 1883801"/>
                <a:gd name="connsiteY30" fmla="*/ 3614569 h 4410635"/>
                <a:gd name="connsiteX31" fmla="*/ 1839558 w 1883801"/>
                <a:gd name="connsiteY31" fmla="*/ 3689873 h 4410635"/>
                <a:gd name="connsiteX32" fmla="*/ 1850315 w 1883801"/>
                <a:gd name="connsiteY32" fmla="*/ 3894268 h 4410635"/>
                <a:gd name="connsiteX33" fmla="*/ 1839558 w 1883801"/>
                <a:gd name="connsiteY33" fmla="*/ 4270785 h 4410635"/>
                <a:gd name="connsiteX34" fmla="*/ 1850315 w 1883801"/>
                <a:gd name="connsiteY34" fmla="*/ 4303058 h 4410635"/>
                <a:gd name="connsiteX35" fmla="*/ 1871831 w 1883801"/>
                <a:gd name="connsiteY35" fmla="*/ 4324574 h 4410635"/>
                <a:gd name="connsiteX36" fmla="*/ 1882588 w 1883801"/>
                <a:gd name="connsiteY36" fmla="*/ 4356847 h 4410635"/>
                <a:gd name="connsiteX37" fmla="*/ 1850315 w 1883801"/>
                <a:gd name="connsiteY37" fmla="*/ 4367604 h 4410635"/>
                <a:gd name="connsiteX38" fmla="*/ 1592132 w 1883801"/>
                <a:gd name="connsiteY38" fmla="*/ 4356847 h 4410635"/>
                <a:gd name="connsiteX39" fmla="*/ 1538344 w 1883801"/>
                <a:gd name="connsiteY39" fmla="*/ 4346089 h 4410635"/>
                <a:gd name="connsiteX40" fmla="*/ 1452282 w 1883801"/>
                <a:gd name="connsiteY40" fmla="*/ 4335331 h 4410635"/>
                <a:gd name="connsiteX41" fmla="*/ 1376979 w 1883801"/>
                <a:gd name="connsiteY41" fmla="*/ 4324574 h 4410635"/>
                <a:gd name="connsiteX42" fmla="*/ 1161826 w 1883801"/>
                <a:gd name="connsiteY42" fmla="*/ 4335331 h 4410635"/>
                <a:gd name="connsiteX43" fmla="*/ 1075765 w 1883801"/>
                <a:gd name="connsiteY43" fmla="*/ 4356847 h 4410635"/>
                <a:gd name="connsiteX44" fmla="*/ 882127 w 1883801"/>
                <a:gd name="connsiteY44" fmla="*/ 4378362 h 4410635"/>
                <a:gd name="connsiteX45" fmla="*/ 408791 w 1883801"/>
                <a:gd name="connsiteY45" fmla="*/ 4399877 h 4410635"/>
                <a:gd name="connsiteX46" fmla="*/ 355002 w 1883801"/>
                <a:gd name="connsiteY46" fmla="*/ 4410635 h 4410635"/>
                <a:gd name="connsiteX47" fmla="*/ 333487 w 1883801"/>
                <a:gd name="connsiteY47" fmla="*/ 4195482 h 4410635"/>
                <a:gd name="connsiteX48" fmla="*/ 322730 w 1883801"/>
                <a:gd name="connsiteY48" fmla="*/ 4152451 h 4410635"/>
                <a:gd name="connsiteX49" fmla="*/ 236668 w 1883801"/>
                <a:gd name="connsiteY49" fmla="*/ 4109421 h 4410635"/>
                <a:gd name="connsiteX50" fmla="*/ 204395 w 1883801"/>
                <a:gd name="connsiteY50" fmla="*/ 4098663 h 4410635"/>
                <a:gd name="connsiteX51" fmla="*/ 182880 w 1883801"/>
                <a:gd name="connsiteY51" fmla="*/ 4066390 h 4410635"/>
                <a:gd name="connsiteX52" fmla="*/ 193638 w 1883801"/>
                <a:gd name="connsiteY52" fmla="*/ 4023360 h 4410635"/>
                <a:gd name="connsiteX53" fmla="*/ 204395 w 1883801"/>
                <a:gd name="connsiteY53" fmla="*/ 3883510 h 4410635"/>
                <a:gd name="connsiteX54" fmla="*/ 193638 w 1883801"/>
                <a:gd name="connsiteY54" fmla="*/ 3625327 h 4410635"/>
                <a:gd name="connsiteX55" fmla="*/ 182880 w 1883801"/>
                <a:gd name="connsiteY55" fmla="*/ 3571538 h 4410635"/>
                <a:gd name="connsiteX56" fmla="*/ 161365 w 1883801"/>
                <a:gd name="connsiteY56" fmla="*/ 3442447 h 4410635"/>
                <a:gd name="connsiteX57" fmla="*/ 150607 w 1883801"/>
                <a:gd name="connsiteY57" fmla="*/ 2979868 h 4410635"/>
                <a:gd name="connsiteX58" fmla="*/ 139850 w 1883801"/>
                <a:gd name="connsiteY58" fmla="*/ 2043953 h 4410635"/>
                <a:gd name="connsiteX59" fmla="*/ 118334 w 1883801"/>
                <a:gd name="connsiteY59" fmla="*/ 1914861 h 4410635"/>
                <a:gd name="connsiteX60" fmla="*/ 107577 w 1883801"/>
                <a:gd name="connsiteY60" fmla="*/ 1861073 h 4410635"/>
                <a:gd name="connsiteX61" fmla="*/ 96819 w 1883801"/>
                <a:gd name="connsiteY61" fmla="*/ 1828800 h 4410635"/>
                <a:gd name="connsiteX62" fmla="*/ 86061 w 1883801"/>
                <a:gd name="connsiteY62" fmla="*/ 1764254 h 4410635"/>
                <a:gd name="connsiteX63" fmla="*/ 64546 w 1883801"/>
                <a:gd name="connsiteY63" fmla="*/ 1645920 h 4410635"/>
                <a:gd name="connsiteX64" fmla="*/ 53788 w 1883801"/>
                <a:gd name="connsiteY64" fmla="*/ 1172583 h 4410635"/>
                <a:gd name="connsiteX65" fmla="*/ 43031 w 1883801"/>
                <a:gd name="connsiteY65" fmla="*/ 1140310 h 4410635"/>
                <a:gd name="connsiteX66" fmla="*/ 32273 w 1883801"/>
                <a:gd name="connsiteY66" fmla="*/ 774550 h 4410635"/>
                <a:gd name="connsiteX67" fmla="*/ 21515 w 1883801"/>
                <a:gd name="connsiteY67" fmla="*/ 742277 h 4410635"/>
                <a:gd name="connsiteX68" fmla="*/ 0 w 1883801"/>
                <a:gd name="connsiteY68" fmla="*/ 666974 h 4410635"/>
                <a:gd name="connsiteX69" fmla="*/ 10758 w 1883801"/>
                <a:gd name="connsiteY69" fmla="*/ 623943 h 4410635"/>
                <a:gd name="connsiteX70" fmla="*/ 365760 w 1883801"/>
                <a:gd name="connsiteY70" fmla="*/ 645458 h 4410635"/>
                <a:gd name="connsiteX71" fmla="*/ 398033 w 1883801"/>
                <a:gd name="connsiteY71" fmla="*/ 656216 h 4410635"/>
                <a:gd name="connsiteX72" fmla="*/ 634701 w 1883801"/>
                <a:gd name="connsiteY72" fmla="*/ 645458 h 4410635"/>
                <a:gd name="connsiteX73" fmla="*/ 656217 w 1883801"/>
                <a:gd name="connsiteY73" fmla="*/ 623943 h 4410635"/>
                <a:gd name="connsiteX74" fmla="*/ 645459 w 1883801"/>
                <a:gd name="connsiteY74" fmla="*/ 64545 h 4410635"/>
                <a:gd name="connsiteX75" fmla="*/ 656217 w 1883801"/>
                <a:gd name="connsiteY75" fmla="*/ 21515 h 4410635"/>
                <a:gd name="connsiteX76" fmla="*/ 860612 w 1883801"/>
                <a:gd name="connsiteY76" fmla="*/ 43030 h 4410635"/>
                <a:gd name="connsiteX77" fmla="*/ 1237130 w 1883801"/>
                <a:gd name="connsiteY77" fmla="*/ 32273 h 4410635"/>
                <a:gd name="connsiteX78" fmla="*/ 1312433 w 1883801"/>
                <a:gd name="connsiteY78" fmla="*/ 0 h 4410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883801" h="4410635">
                  <a:moveTo>
                    <a:pt x="1312433" y="0"/>
                  </a:moveTo>
                  <a:lnTo>
                    <a:pt x="1312433" y="0"/>
                  </a:lnTo>
                  <a:cubicBezTo>
                    <a:pt x="1316019" y="114748"/>
                    <a:pt x="1316642" y="229627"/>
                    <a:pt x="1323191" y="344244"/>
                  </a:cubicBezTo>
                  <a:cubicBezTo>
                    <a:pt x="1323838" y="355565"/>
                    <a:pt x="1328114" y="366793"/>
                    <a:pt x="1333948" y="376517"/>
                  </a:cubicBezTo>
                  <a:cubicBezTo>
                    <a:pt x="1339166" y="385214"/>
                    <a:pt x="1348292" y="390861"/>
                    <a:pt x="1355464" y="398033"/>
                  </a:cubicBezTo>
                  <a:cubicBezTo>
                    <a:pt x="1381260" y="475424"/>
                    <a:pt x="1349958" y="378763"/>
                    <a:pt x="1376979" y="473336"/>
                  </a:cubicBezTo>
                  <a:cubicBezTo>
                    <a:pt x="1380094" y="484239"/>
                    <a:pt x="1384151" y="494851"/>
                    <a:pt x="1387737" y="505609"/>
                  </a:cubicBezTo>
                  <a:cubicBezTo>
                    <a:pt x="1370567" y="711638"/>
                    <a:pt x="1392071" y="576500"/>
                    <a:pt x="1366221" y="666974"/>
                  </a:cubicBezTo>
                  <a:cubicBezTo>
                    <a:pt x="1362159" y="681190"/>
                    <a:pt x="1359712" y="695843"/>
                    <a:pt x="1355464" y="710004"/>
                  </a:cubicBezTo>
                  <a:cubicBezTo>
                    <a:pt x="1348947" y="731727"/>
                    <a:pt x="1333948" y="774550"/>
                    <a:pt x="1333948" y="774550"/>
                  </a:cubicBezTo>
                  <a:cubicBezTo>
                    <a:pt x="1330362" y="796065"/>
                    <a:pt x="1326508" y="817538"/>
                    <a:pt x="1323191" y="839096"/>
                  </a:cubicBezTo>
                  <a:cubicBezTo>
                    <a:pt x="1313292" y="903444"/>
                    <a:pt x="1309938" y="934363"/>
                    <a:pt x="1301675" y="1000461"/>
                  </a:cubicBezTo>
                  <a:cubicBezTo>
                    <a:pt x="1311924" y="1205440"/>
                    <a:pt x="1304312" y="1160083"/>
                    <a:pt x="1323191" y="1301675"/>
                  </a:cubicBezTo>
                  <a:cubicBezTo>
                    <a:pt x="1334179" y="1384086"/>
                    <a:pt x="1326543" y="1354765"/>
                    <a:pt x="1344706" y="1409251"/>
                  </a:cubicBezTo>
                  <a:cubicBezTo>
                    <a:pt x="1348292" y="1437938"/>
                    <a:pt x="1349406" y="1467044"/>
                    <a:pt x="1355464" y="1495313"/>
                  </a:cubicBezTo>
                  <a:cubicBezTo>
                    <a:pt x="1360216" y="1517488"/>
                    <a:pt x="1371478" y="1537856"/>
                    <a:pt x="1376979" y="1559858"/>
                  </a:cubicBezTo>
                  <a:cubicBezTo>
                    <a:pt x="1390487" y="1613890"/>
                    <a:pt x="1383062" y="1588863"/>
                    <a:pt x="1398494" y="1635162"/>
                  </a:cubicBezTo>
                  <a:cubicBezTo>
                    <a:pt x="1402080" y="1667435"/>
                    <a:pt x="1404960" y="1699794"/>
                    <a:pt x="1409252" y="1731981"/>
                  </a:cubicBezTo>
                  <a:cubicBezTo>
                    <a:pt x="1412135" y="1753602"/>
                    <a:pt x="1416925" y="1774934"/>
                    <a:pt x="1420010" y="1796527"/>
                  </a:cubicBezTo>
                  <a:cubicBezTo>
                    <a:pt x="1424098" y="1825147"/>
                    <a:pt x="1427181" y="1853901"/>
                    <a:pt x="1430767" y="1882588"/>
                  </a:cubicBezTo>
                  <a:cubicBezTo>
                    <a:pt x="1434353" y="1950720"/>
                    <a:pt x="1435348" y="2019037"/>
                    <a:pt x="1441525" y="2086983"/>
                  </a:cubicBezTo>
                  <a:cubicBezTo>
                    <a:pt x="1448727" y="2166206"/>
                    <a:pt x="1465763" y="2065328"/>
                    <a:pt x="1441525" y="2162287"/>
                  </a:cubicBezTo>
                  <a:cubicBezTo>
                    <a:pt x="1452283" y="2165873"/>
                    <a:pt x="1462492" y="2172174"/>
                    <a:pt x="1473798" y="2173044"/>
                  </a:cubicBezTo>
                  <a:cubicBezTo>
                    <a:pt x="1556108" y="2179375"/>
                    <a:pt x="1640156" y="2168212"/>
                    <a:pt x="1721224" y="2183802"/>
                  </a:cubicBezTo>
                  <a:cubicBezTo>
                    <a:pt x="1738831" y="2187188"/>
                    <a:pt x="1742739" y="2212489"/>
                    <a:pt x="1753497" y="2226833"/>
                  </a:cubicBezTo>
                  <a:cubicBezTo>
                    <a:pt x="1812450" y="2403691"/>
                    <a:pt x="1774325" y="2268710"/>
                    <a:pt x="1785770" y="2646381"/>
                  </a:cubicBezTo>
                  <a:cubicBezTo>
                    <a:pt x="1775715" y="2847477"/>
                    <a:pt x="1767604" y="2853670"/>
                    <a:pt x="1785770" y="3044414"/>
                  </a:cubicBezTo>
                  <a:cubicBezTo>
                    <a:pt x="1787172" y="3059132"/>
                    <a:pt x="1792941" y="3073101"/>
                    <a:pt x="1796527" y="3087444"/>
                  </a:cubicBezTo>
                  <a:cubicBezTo>
                    <a:pt x="1822529" y="3373452"/>
                    <a:pt x="1796527" y="3016896"/>
                    <a:pt x="1796527" y="3356385"/>
                  </a:cubicBezTo>
                  <a:cubicBezTo>
                    <a:pt x="1796527" y="3395993"/>
                    <a:pt x="1803139" y="3435330"/>
                    <a:pt x="1807285" y="3474720"/>
                  </a:cubicBezTo>
                  <a:cubicBezTo>
                    <a:pt x="1822150" y="3615941"/>
                    <a:pt x="1811208" y="3509021"/>
                    <a:pt x="1828800" y="3614569"/>
                  </a:cubicBezTo>
                  <a:cubicBezTo>
                    <a:pt x="1832969" y="3639580"/>
                    <a:pt x="1835972" y="3664772"/>
                    <a:pt x="1839558" y="3689873"/>
                  </a:cubicBezTo>
                  <a:cubicBezTo>
                    <a:pt x="1843144" y="3758005"/>
                    <a:pt x="1850315" y="3826042"/>
                    <a:pt x="1850315" y="3894268"/>
                  </a:cubicBezTo>
                  <a:cubicBezTo>
                    <a:pt x="1850315" y="4019825"/>
                    <a:pt x="1839558" y="4145228"/>
                    <a:pt x="1839558" y="4270785"/>
                  </a:cubicBezTo>
                  <a:cubicBezTo>
                    <a:pt x="1839558" y="4282125"/>
                    <a:pt x="1844481" y="4293334"/>
                    <a:pt x="1850315" y="4303058"/>
                  </a:cubicBezTo>
                  <a:cubicBezTo>
                    <a:pt x="1855533" y="4311755"/>
                    <a:pt x="1864659" y="4317402"/>
                    <a:pt x="1871831" y="4324574"/>
                  </a:cubicBezTo>
                  <a:cubicBezTo>
                    <a:pt x="1875417" y="4335332"/>
                    <a:pt x="1887659" y="4346705"/>
                    <a:pt x="1882588" y="4356847"/>
                  </a:cubicBezTo>
                  <a:cubicBezTo>
                    <a:pt x="1877517" y="4366989"/>
                    <a:pt x="1861655" y="4367604"/>
                    <a:pt x="1850315" y="4367604"/>
                  </a:cubicBezTo>
                  <a:cubicBezTo>
                    <a:pt x="1764179" y="4367604"/>
                    <a:pt x="1678193" y="4360433"/>
                    <a:pt x="1592132" y="4356847"/>
                  </a:cubicBezTo>
                  <a:cubicBezTo>
                    <a:pt x="1574203" y="4353261"/>
                    <a:pt x="1556416" y="4348869"/>
                    <a:pt x="1538344" y="4346089"/>
                  </a:cubicBezTo>
                  <a:cubicBezTo>
                    <a:pt x="1509770" y="4341693"/>
                    <a:pt x="1480939" y="4339152"/>
                    <a:pt x="1452282" y="4335331"/>
                  </a:cubicBezTo>
                  <a:lnTo>
                    <a:pt x="1376979" y="4324574"/>
                  </a:lnTo>
                  <a:cubicBezTo>
                    <a:pt x="1305261" y="4328160"/>
                    <a:pt x="1233405" y="4329605"/>
                    <a:pt x="1161826" y="4335331"/>
                  </a:cubicBezTo>
                  <a:cubicBezTo>
                    <a:pt x="1054352" y="4343929"/>
                    <a:pt x="1151783" y="4343026"/>
                    <a:pt x="1075765" y="4356847"/>
                  </a:cubicBezTo>
                  <a:cubicBezTo>
                    <a:pt x="1038555" y="4363612"/>
                    <a:pt x="913000" y="4375275"/>
                    <a:pt x="882127" y="4378362"/>
                  </a:cubicBezTo>
                  <a:cubicBezTo>
                    <a:pt x="695563" y="4425005"/>
                    <a:pt x="895979" y="4378225"/>
                    <a:pt x="408791" y="4399877"/>
                  </a:cubicBezTo>
                  <a:cubicBezTo>
                    <a:pt x="390524" y="4400689"/>
                    <a:pt x="372932" y="4407049"/>
                    <a:pt x="355002" y="4410635"/>
                  </a:cubicBezTo>
                  <a:cubicBezTo>
                    <a:pt x="323097" y="4314915"/>
                    <a:pt x="354811" y="4419383"/>
                    <a:pt x="333487" y="4195482"/>
                  </a:cubicBezTo>
                  <a:cubicBezTo>
                    <a:pt x="332085" y="4180764"/>
                    <a:pt x="329342" y="4165675"/>
                    <a:pt x="322730" y="4152451"/>
                  </a:cubicBezTo>
                  <a:cubicBezTo>
                    <a:pt x="307710" y="4122411"/>
                    <a:pt x="260452" y="4117349"/>
                    <a:pt x="236668" y="4109421"/>
                  </a:cubicBezTo>
                  <a:lnTo>
                    <a:pt x="204395" y="4098663"/>
                  </a:lnTo>
                  <a:cubicBezTo>
                    <a:pt x="197223" y="4087905"/>
                    <a:pt x="184708" y="4079189"/>
                    <a:pt x="182880" y="4066390"/>
                  </a:cubicBezTo>
                  <a:cubicBezTo>
                    <a:pt x="180789" y="4051754"/>
                    <a:pt x="191911" y="4038044"/>
                    <a:pt x="193638" y="4023360"/>
                  </a:cubicBezTo>
                  <a:cubicBezTo>
                    <a:pt x="199101" y="3976926"/>
                    <a:pt x="200809" y="3930127"/>
                    <a:pt x="204395" y="3883510"/>
                  </a:cubicBezTo>
                  <a:cubicBezTo>
                    <a:pt x="200809" y="3797449"/>
                    <a:pt x="199564" y="3711259"/>
                    <a:pt x="193638" y="3625327"/>
                  </a:cubicBezTo>
                  <a:cubicBezTo>
                    <a:pt x="192380" y="3607086"/>
                    <a:pt x="185886" y="3589574"/>
                    <a:pt x="182880" y="3571538"/>
                  </a:cubicBezTo>
                  <a:cubicBezTo>
                    <a:pt x="156187" y="3411386"/>
                    <a:pt x="186720" y="3569231"/>
                    <a:pt x="161365" y="3442447"/>
                  </a:cubicBezTo>
                  <a:cubicBezTo>
                    <a:pt x="157779" y="3288254"/>
                    <a:pt x="152980" y="3134084"/>
                    <a:pt x="150607" y="2979868"/>
                  </a:cubicBezTo>
                  <a:cubicBezTo>
                    <a:pt x="145808" y="2667913"/>
                    <a:pt x="146348" y="2355878"/>
                    <a:pt x="139850" y="2043953"/>
                  </a:cubicBezTo>
                  <a:cubicBezTo>
                    <a:pt x="137117" y="1912753"/>
                    <a:pt x="136121" y="1986010"/>
                    <a:pt x="118334" y="1914861"/>
                  </a:cubicBezTo>
                  <a:cubicBezTo>
                    <a:pt x="113899" y="1897123"/>
                    <a:pt x="112012" y="1878811"/>
                    <a:pt x="107577" y="1861073"/>
                  </a:cubicBezTo>
                  <a:cubicBezTo>
                    <a:pt x="104827" y="1850072"/>
                    <a:pt x="99279" y="1839870"/>
                    <a:pt x="96819" y="1828800"/>
                  </a:cubicBezTo>
                  <a:cubicBezTo>
                    <a:pt x="92087" y="1807507"/>
                    <a:pt x="89963" y="1785714"/>
                    <a:pt x="86061" y="1764254"/>
                  </a:cubicBezTo>
                  <a:cubicBezTo>
                    <a:pt x="55988" y="1598850"/>
                    <a:pt x="96250" y="1836133"/>
                    <a:pt x="64546" y="1645920"/>
                  </a:cubicBezTo>
                  <a:cubicBezTo>
                    <a:pt x="60960" y="1488141"/>
                    <a:pt x="60498" y="1330260"/>
                    <a:pt x="53788" y="1172583"/>
                  </a:cubicBezTo>
                  <a:cubicBezTo>
                    <a:pt x="53306" y="1161254"/>
                    <a:pt x="43643" y="1151633"/>
                    <a:pt x="43031" y="1140310"/>
                  </a:cubicBezTo>
                  <a:cubicBezTo>
                    <a:pt x="36448" y="1018515"/>
                    <a:pt x="38857" y="896345"/>
                    <a:pt x="32273" y="774550"/>
                  </a:cubicBezTo>
                  <a:cubicBezTo>
                    <a:pt x="31661" y="763227"/>
                    <a:pt x="24630" y="753180"/>
                    <a:pt x="21515" y="742277"/>
                  </a:cubicBezTo>
                  <a:cubicBezTo>
                    <a:pt x="-5501" y="647722"/>
                    <a:pt x="25794" y="744354"/>
                    <a:pt x="0" y="666974"/>
                  </a:cubicBezTo>
                  <a:cubicBezTo>
                    <a:pt x="3586" y="652630"/>
                    <a:pt x="-3949" y="625464"/>
                    <a:pt x="10758" y="623943"/>
                  </a:cubicBezTo>
                  <a:cubicBezTo>
                    <a:pt x="86042" y="616155"/>
                    <a:pt x="257897" y="618492"/>
                    <a:pt x="365760" y="645458"/>
                  </a:cubicBezTo>
                  <a:cubicBezTo>
                    <a:pt x="376761" y="648208"/>
                    <a:pt x="387275" y="652630"/>
                    <a:pt x="398033" y="656216"/>
                  </a:cubicBezTo>
                  <a:cubicBezTo>
                    <a:pt x="476922" y="652630"/>
                    <a:pt x="556340" y="655253"/>
                    <a:pt x="634701" y="645458"/>
                  </a:cubicBezTo>
                  <a:cubicBezTo>
                    <a:pt x="644765" y="644200"/>
                    <a:pt x="656029" y="634084"/>
                    <a:pt x="656217" y="623943"/>
                  </a:cubicBezTo>
                  <a:cubicBezTo>
                    <a:pt x="659670" y="437474"/>
                    <a:pt x="649045" y="251011"/>
                    <a:pt x="645459" y="64545"/>
                  </a:cubicBezTo>
                  <a:cubicBezTo>
                    <a:pt x="649045" y="50202"/>
                    <a:pt x="641760" y="24613"/>
                    <a:pt x="656217" y="21515"/>
                  </a:cubicBezTo>
                  <a:cubicBezTo>
                    <a:pt x="694282" y="13359"/>
                    <a:pt x="807579" y="34192"/>
                    <a:pt x="860612" y="43030"/>
                  </a:cubicBezTo>
                  <a:cubicBezTo>
                    <a:pt x="986118" y="39444"/>
                    <a:pt x="1111729" y="38543"/>
                    <a:pt x="1237130" y="32273"/>
                  </a:cubicBezTo>
                  <a:cubicBezTo>
                    <a:pt x="1508555" y="18702"/>
                    <a:pt x="1299883" y="5379"/>
                    <a:pt x="1312433" y="0"/>
                  </a:cubicBezTo>
                  <a:close/>
                </a:path>
              </a:pathLst>
            </a:cu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3"/>
          <p:cNvGrpSpPr/>
          <p:nvPr/>
        </p:nvGrpSpPr>
        <p:grpSpPr>
          <a:xfrm>
            <a:off x="311515" y="1480048"/>
            <a:ext cx="2658638" cy="3216908"/>
            <a:chOff x="311515" y="1480048"/>
            <a:chExt cx="2658638" cy="3216908"/>
          </a:xfrm>
        </p:grpSpPr>
        <p:sp>
          <p:nvSpPr>
            <p:cNvPr id="3" name="Rectangle 2"/>
            <p:cNvSpPr/>
            <p:nvPr/>
          </p:nvSpPr>
          <p:spPr>
            <a:xfrm>
              <a:off x="2202517" y="4236720"/>
              <a:ext cx="419363" cy="460236"/>
            </a:xfrm>
            <a:prstGeom prst="rect">
              <a:avLst/>
            </a:prstGeom>
            <a:solidFill>
              <a:srgbClr val="FFFF66">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311515" y="1480048"/>
              <a:ext cx="761648" cy="623071"/>
            </a:xfrm>
            <a:prstGeom prst="rect">
              <a:avLst/>
            </a:prstGeom>
            <a:solidFill>
              <a:srgbClr val="FFFF66">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2039508" y="2152200"/>
              <a:ext cx="400923" cy="365699"/>
            </a:xfrm>
            <a:prstGeom prst="rect">
              <a:avLst/>
            </a:prstGeom>
            <a:solidFill>
              <a:srgbClr val="FFFF66">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2696917" y="3169920"/>
              <a:ext cx="273236" cy="365699"/>
            </a:xfrm>
            <a:prstGeom prst="rect">
              <a:avLst/>
            </a:prstGeom>
            <a:solidFill>
              <a:srgbClr val="FFFF66">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6084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5103" t="27714" r="16460" b="21203"/>
          <a:stretch/>
        </p:blipFill>
        <p:spPr>
          <a:xfrm>
            <a:off x="-1" y="-902124"/>
            <a:ext cx="9144000" cy="8832478"/>
          </a:xfrm>
          <a:prstGeom prst="rect">
            <a:avLst/>
          </a:prstGeom>
        </p:spPr>
      </p:pic>
      <p:sp>
        <p:nvSpPr>
          <p:cNvPr id="3" name="Content Placeholder 2"/>
          <p:cNvSpPr txBox="1">
            <a:spLocks/>
          </p:cNvSpPr>
          <p:nvPr/>
        </p:nvSpPr>
        <p:spPr>
          <a:xfrm>
            <a:off x="-1" y="2667000"/>
            <a:ext cx="4320541" cy="382927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latin typeface="+mj-lt"/>
              </a:rPr>
              <a:t>2016 </a:t>
            </a:r>
            <a:r>
              <a:rPr lang="en-US" sz="2400" b="1" u="sng" dirty="0">
                <a:latin typeface="+mj-lt"/>
              </a:rPr>
              <a:t>Community</a:t>
            </a:r>
            <a:r>
              <a:rPr lang="en-US" sz="2400" b="1" dirty="0">
                <a:latin typeface="+mj-lt"/>
              </a:rPr>
              <a:t> Survey</a:t>
            </a:r>
          </a:p>
          <a:p>
            <a:pPr marL="0" indent="0">
              <a:buNone/>
            </a:pPr>
            <a:endParaRPr lang="en-US" sz="1100" b="1" dirty="0">
              <a:latin typeface="+mj-lt"/>
            </a:endParaRPr>
          </a:p>
          <a:p>
            <a:pPr marL="457200" indent="-457200"/>
            <a:r>
              <a:rPr lang="en-US" sz="2000" dirty="0">
                <a:latin typeface="+mj-lt"/>
              </a:rPr>
              <a:t>Owners of land assessed ag or residential</a:t>
            </a:r>
          </a:p>
          <a:p>
            <a:pPr marL="457200" indent="-457200"/>
            <a:endParaRPr lang="en-US" sz="700" dirty="0">
              <a:latin typeface="+mj-lt"/>
            </a:endParaRPr>
          </a:p>
          <a:p>
            <a:pPr marL="457200" indent="-457200"/>
            <a:r>
              <a:rPr lang="en-US" sz="2000" dirty="0">
                <a:latin typeface="+mj-lt"/>
              </a:rPr>
              <a:t>10 townships</a:t>
            </a:r>
            <a:r>
              <a:rPr lang="en-US" sz="1800" dirty="0">
                <a:latin typeface="+mj-lt"/>
              </a:rPr>
              <a:t> with windfarms</a:t>
            </a:r>
          </a:p>
          <a:p>
            <a:pPr marL="857250" lvl="1" indent="-457200"/>
            <a:endParaRPr lang="en-US" sz="700" dirty="0">
              <a:latin typeface="+mj-lt"/>
            </a:endParaRPr>
          </a:p>
          <a:p>
            <a:pPr marL="457200" indent="-457200"/>
            <a:r>
              <a:rPr lang="en-US" sz="2000" dirty="0">
                <a:latin typeface="+mj-lt"/>
              </a:rPr>
              <a:t>2,013 responses </a:t>
            </a:r>
            <a:br>
              <a:rPr lang="en-US" sz="2000" dirty="0">
                <a:latin typeface="+mj-lt"/>
              </a:rPr>
            </a:br>
            <a:r>
              <a:rPr lang="en-US" sz="2000" dirty="0">
                <a:latin typeface="+mj-lt"/>
              </a:rPr>
              <a:t>(53% response rate)</a:t>
            </a:r>
          </a:p>
          <a:p>
            <a:pPr marL="457200" indent="-457200"/>
            <a:endParaRPr lang="en-US" sz="900" dirty="0">
              <a:latin typeface="+mj-lt"/>
            </a:endParaRPr>
          </a:p>
          <a:p>
            <a:pPr marL="457200" indent="-457200"/>
            <a:endParaRPr lang="en-US" sz="900" dirty="0">
              <a:latin typeface="+mj-lt"/>
            </a:endParaRPr>
          </a:p>
          <a:p>
            <a:pPr marL="457200" indent="-457200"/>
            <a:r>
              <a:rPr lang="en-US" sz="2000" dirty="0">
                <a:latin typeface="+mj-lt"/>
              </a:rPr>
              <a:t>Funded by C.S. Mott Foundation</a:t>
            </a:r>
          </a:p>
          <a:p>
            <a:pPr marL="457200" indent="-457200"/>
            <a:endParaRPr lang="en-US" sz="2400" b="1" dirty="0">
              <a:latin typeface="+mj-lt"/>
            </a:endParaRPr>
          </a:p>
        </p:txBody>
      </p:sp>
    </p:spTree>
    <p:extLst>
      <p:ext uri="{BB962C8B-B14F-4D97-AF65-F5344CB8AC3E}">
        <p14:creationId xmlns:p14="http://schemas.microsoft.com/office/powerpoint/2010/main" val="6159689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8157" t="14667" r="6287" b="22444"/>
          <a:stretch/>
        </p:blipFill>
        <p:spPr>
          <a:xfrm>
            <a:off x="0" y="-897757"/>
            <a:ext cx="9265920" cy="8814304"/>
          </a:xfrm>
          <a:prstGeom prst="rect">
            <a:avLst/>
          </a:prstGeom>
        </p:spPr>
      </p:pic>
      <p:sp>
        <p:nvSpPr>
          <p:cNvPr id="7" name="Content Placeholder 2"/>
          <p:cNvSpPr txBox="1">
            <a:spLocks/>
          </p:cNvSpPr>
          <p:nvPr/>
        </p:nvSpPr>
        <p:spPr>
          <a:xfrm>
            <a:off x="121919" y="2705100"/>
            <a:ext cx="4320541" cy="382927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latin typeface="+mj-lt"/>
              </a:rPr>
              <a:t>2014 </a:t>
            </a:r>
            <a:r>
              <a:rPr lang="en-US" sz="2400" b="1" u="sng" dirty="0">
                <a:latin typeface="+mj-lt"/>
              </a:rPr>
              <a:t>Farmland</a:t>
            </a:r>
            <a:r>
              <a:rPr lang="en-US" sz="2400" b="1" dirty="0">
                <a:latin typeface="+mj-lt"/>
              </a:rPr>
              <a:t> Survey</a:t>
            </a:r>
          </a:p>
          <a:p>
            <a:pPr marL="0" indent="0">
              <a:buNone/>
            </a:pPr>
            <a:endParaRPr lang="en-US" sz="1100" b="1" dirty="0">
              <a:latin typeface="+mj-lt"/>
            </a:endParaRPr>
          </a:p>
          <a:p>
            <a:pPr marL="457200" indent="-457200"/>
            <a:r>
              <a:rPr lang="en-US" sz="2000" dirty="0">
                <a:latin typeface="+mj-lt"/>
              </a:rPr>
              <a:t>All owners of land assessed ag</a:t>
            </a:r>
          </a:p>
          <a:p>
            <a:pPr marL="457200" indent="-457200"/>
            <a:endParaRPr lang="en-US" sz="700" dirty="0">
              <a:latin typeface="+mj-lt"/>
            </a:endParaRPr>
          </a:p>
          <a:p>
            <a:pPr marL="457200" indent="-457200"/>
            <a:r>
              <a:rPr lang="en-US" sz="2000" dirty="0">
                <a:latin typeface="+mj-lt"/>
              </a:rPr>
              <a:t>14 townships</a:t>
            </a:r>
          </a:p>
          <a:p>
            <a:pPr marL="857250" lvl="1" indent="-457200"/>
            <a:r>
              <a:rPr lang="en-US" sz="1400" dirty="0">
                <a:latin typeface="+mj-lt"/>
              </a:rPr>
              <a:t>9 with windfarms</a:t>
            </a:r>
          </a:p>
          <a:p>
            <a:pPr marL="857250" lvl="1" indent="-457200"/>
            <a:r>
              <a:rPr lang="en-US" sz="1400" dirty="0">
                <a:latin typeface="+mj-lt"/>
              </a:rPr>
              <a:t>5 without</a:t>
            </a:r>
          </a:p>
          <a:p>
            <a:pPr marL="857250" lvl="1" indent="-457200"/>
            <a:endParaRPr lang="en-US" sz="700" dirty="0">
              <a:latin typeface="+mj-lt"/>
            </a:endParaRPr>
          </a:p>
          <a:p>
            <a:pPr marL="457200" indent="-457200"/>
            <a:r>
              <a:rPr lang="en-US" sz="2000" dirty="0">
                <a:latin typeface="+mj-lt"/>
              </a:rPr>
              <a:t>1,210 responses </a:t>
            </a:r>
            <a:br>
              <a:rPr lang="en-US" sz="2000" dirty="0">
                <a:latin typeface="+mj-lt"/>
              </a:rPr>
            </a:br>
            <a:r>
              <a:rPr lang="en-US" sz="2000" dirty="0">
                <a:latin typeface="+mj-lt"/>
              </a:rPr>
              <a:t>(72% response rate)</a:t>
            </a:r>
          </a:p>
          <a:p>
            <a:pPr marL="457200" indent="-457200"/>
            <a:endParaRPr lang="en-US" sz="900" dirty="0">
              <a:latin typeface="+mj-lt"/>
            </a:endParaRPr>
          </a:p>
          <a:p>
            <a:pPr marL="457200" indent="-457200"/>
            <a:endParaRPr lang="en-US" sz="900" dirty="0">
              <a:latin typeface="+mj-lt"/>
            </a:endParaRPr>
          </a:p>
          <a:p>
            <a:pPr marL="457200" indent="-457200"/>
            <a:r>
              <a:rPr lang="en-US" sz="2000" dirty="0">
                <a:latin typeface="+mj-lt"/>
              </a:rPr>
              <a:t>Funded by Dow Fellowship</a:t>
            </a:r>
          </a:p>
        </p:txBody>
      </p:sp>
    </p:spTree>
    <p:extLst>
      <p:ext uri="{BB962C8B-B14F-4D97-AF65-F5344CB8AC3E}">
        <p14:creationId xmlns:p14="http://schemas.microsoft.com/office/powerpoint/2010/main" val="37678714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Does Pooling Royalties change </a:t>
            </a:r>
            <a:r>
              <a:rPr lang="en-US" sz="4400" u="sng" dirty="0" smtClean="0"/>
              <a:t>Community </a:t>
            </a:r>
            <a:r>
              <a:rPr lang="en-US" sz="4400" dirty="0" smtClean="0"/>
              <a:t>Attitudes</a:t>
            </a:r>
            <a:r>
              <a:rPr lang="en-US" sz="4400" dirty="0"/>
              <a:t>?</a:t>
            </a:r>
            <a:endParaRPr lang="en-US" sz="4000" dirty="0"/>
          </a:p>
        </p:txBody>
      </p:sp>
      <p:sp>
        <p:nvSpPr>
          <p:cNvPr id="3" name="Content Placeholder 2"/>
          <p:cNvSpPr>
            <a:spLocks noGrp="1"/>
          </p:cNvSpPr>
          <p:nvPr>
            <p:ph idx="1"/>
          </p:nvPr>
        </p:nvSpPr>
        <p:spPr>
          <a:xfrm>
            <a:off x="457200" y="1600200"/>
            <a:ext cx="8229600" cy="4680497"/>
          </a:xfrm>
        </p:spPr>
        <p:txBody>
          <a:bodyPr>
            <a:normAutofit fontScale="92500"/>
          </a:bodyPr>
          <a:lstStyle/>
          <a:p>
            <a:r>
              <a:rPr lang="en-US" dirty="0" smtClean="0"/>
              <a:t>Pooling doesn’t decrease support of those with turbines</a:t>
            </a:r>
          </a:p>
          <a:p>
            <a:pPr lvl="1"/>
            <a:endParaRPr lang="en-US" dirty="0"/>
          </a:p>
          <a:p>
            <a:r>
              <a:rPr lang="en-US" dirty="0" smtClean="0"/>
              <a:t>Pooling does change narrative</a:t>
            </a:r>
          </a:p>
          <a:p>
            <a:pPr lvl="1"/>
            <a:r>
              <a:rPr lang="en-US" sz="2400" dirty="0" smtClean="0"/>
              <a:t>Traditional </a:t>
            </a:r>
            <a:r>
              <a:rPr lang="en-US" sz="2400" dirty="0"/>
              <a:t>model</a:t>
            </a:r>
          </a:p>
          <a:p>
            <a:pPr lvl="2"/>
            <a:r>
              <a:rPr lang="en-US" sz="2400" dirty="0"/>
              <a:t>More comments about tension</a:t>
            </a:r>
          </a:p>
          <a:p>
            <a:pPr lvl="2"/>
            <a:r>
              <a:rPr lang="en-US" sz="2400" dirty="0"/>
              <a:t>“Greed” of few getting paid</a:t>
            </a:r>
          </a:p>
          <a:p>
            <a:pPr lvl="2"/>
            <a:endParaRPr lang="en-US" sz="2400" dirty="0"/>
          </a:p>
          <a:p>
            <a:pPr lvl="1"/>
            <a:r>
              <a:rPr lang="en-US" sz="2400" dirty="0"/>
              <a:t>Pooled model</a:t>
            </a:r>
          </a:p>
          <a:p>
            <a:pPr lvl="2"/>
            <a:r>
              <a:rPr lang="en-US" sz="2400" dirty="0"/>
              <a:t>“Jealousy” of few not getting paid</a:t>
            </a:r>
          </a:p>
          <a:p>
            <a:pPr marL="0" indent="0">
              <a:buNone/>
            </a:pPr>
            <a:endParaRPr lang="en-US" dirty="0" smtClean="0"/>
          </a:p>
          <a:p>
            <a:pPr marL="0" indent="0">
              <a:buNone/>
            </a:pPr>
            <a:r>
              <a:rPr lang="en-US" sz="1500" dirty="0" smtClean="0"/>
              <a:t/>
            </a:r>
            <a:br>
              <a:rPr lang="en-US" sz="1500" dirty="0" smtClean="0"/>
            </a:br>
            <a:r>
              <a:rPr lang="en-US" sz="1200" dirty="0" smtClean="0"/>
              <a:t>Citation:  Mills, S. (2018). </a:t>
            </a:r>
            <a:r>
              <a:rPr lang="en-US" sz="1200" dirty="0"/>
              <a:t>Wind Energy and Rural Community Sustainability. </a:t>
            </a:r>
            <a:r>
              <a:rPr lang="en-US" sz="1200" i="1" dirty="0"/>
              <a:t>Handbook of Sustainability and Social Science Research</a:t>
            </a:r>
            <a:r>
              <a:rPr lang="en-US" sz="1200" dirty="0"/>
              <a:t>. Edited by Leal Filho, W., Callewaert, J. &amp; Marans, R. Zug, Switzerland: Springer</a:t>
            </a:r>
            <a:r>
              <a:rPr lang="en-US" sz="1200" dirty="0" smtClean="0"/>
              <a:t>.</a:t>
            </a:r>
            <a:endParaRPr lang="en-US" sz="1200" dirty="0"/>
          </a:p>
        </p:txBody>
      </p:sp>
      <p:sp>
        <p:nvSpPr>
          <p:cNvPr id="4" name="Slide Number Placeholder 3"/>
          <p:cNvSpPr>
            <a:spLocks noGrp="1"/>
          </p:cNvSpPr>
          <p:nvPr>
            <p:ph type="sldNum" sz="quarter" idx="12"/>
          </p:nvPr>
        </p:nvSpPr>
        <p:spPr/>
        <p:txBody>
          <a:bodyPr/>
          <a:lstStyle/>
          <a:p>
            <a:fld id="{2D0AF5AB-AEF4-604C-B627-C722991B1F88}" type="slidenum">
              <a:rPr lang="en-US" smtClean="0"/>
              <a:pPr/>
              <a:t>19</a:t>
            </a:fld>
            <a:endParaRPr lang="en-US" dirty="0"/>
          </a:p>
        </p:txBody>
      </p:sp>
    </p:spTree>
    <p:extLst>
      <p:ext uri="{BB962C8B-B14F-4D97-AF65-F5344CB8AC3E}">
        <p14:creationId xmlns:p14="http://schemas.microsoft.com/office/powerpoint/2010/main" val="121375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overall support for Wind &amp; Solar</a:t>
            </a:r>
            <a:endParaRPr lang="en-US" dirty="0"/>
          </a:p>
        </p:txBody>
      </p:sp>
      <p:sp>
        <p:nvSpPr>
          <p:cNvPr id="4" name="Slide Number Placeholder 3"/>
          <p:cNvSpPr>
            <a:spLocks noGrp="1"/>
          </p:cNvSpPr>
          <p:nvPr>
            <p:ph type="sldNum" sz="quarter" idx="12"/>
          </p:nvPr>
        </p:nvSpPr>
        <p:spPr/>
        <p:txBody>
          <a:bodyPr/>
          <a:lstStyle/>
          <a:p>
            <a:fld id="{2D0AF5AB-AEF4-604C-B627-C722991B1F88}" type="slidenum">
              <a:rPr lang="en-US" smtClean="0"/>
              <a:pPr/>
              <a:t>2</a:t>
            </a:fld>
            <a:endParaRPr lang="en-US" dirty="0"/>
          </a:p>
        </p:txBody>
      </p:sp>
      <p:pic>
        <p:nvPicPr>
          <p:cNvPr id="7" name="Content Placeholder 6"/>
          <p:cNvPicPr>
            <a:picLocks noGrp="1" noChangeAspect="1"/>
          </p:cNvPicPr>
          <p:nvPr>
            <p:ph idx="1"/>
          </p:nvPr>
        </p:nvPicPr>
        <p:blipFill rotWithShape="1">
          <a:blip r:embed="rId3"/>
          <a:srcRect l="19095" r="57887" b="11290"/>
          <a:stretch/>
        </p:blipFill>
        <p:spPr>
          <a:xfrm>
            <a:off x="2238856" y="1846001"/>
            <a:ext cx="1908139" cy="4159877"/>
          </a:xfrm>
          <a:prstGeom prst="rect">
            <a:avLst/>
          </a:prstGeom>
        </p:spPr>
      </p:pic>
      <p:pic>
        <p:nvPicPr>
          <p:cNvPr id="8" name="Content Placeholder 6"/>
          <p:cNvPicPr>
            <a:picLocks noChangeAspect="1"/>
          </p:cNvPicPr>
          <p:nvPr/>
        </p:nvPicPr>
        <p:blipFill rotWithShape="1">
          <a:blip r:embed="rId3"/>
          <a:srcRect l="52441" b="11575"/>
          <a:stretch/>
        </p:blipFill>
        <p:spPr>
          <a:xfrm>
            <a:off x="4151344" y="1846001"/>
            <a:ext cx="3942596" cy="4146533"/>
          </a:xfrm>
          <a:prstGeom prst="rect">
            <a:avLst/>
          </a:prstGeom>
        </p:spPr>
      </p:pic>
      <p:pic>
        <p:nvPicPr>
          <p:cNvPr id="9" name="Picture 8"/>
          <p:cNvPicPr>
            <a:picLocks noChangeAspect="1"/>
          </p:cNvPicPr>
          <p:nvPr/>
        </p:nvPicPr>
        <p:blipFill>
          <a:blip r:embed="rId4"/>
          <a:stretch>
            <a:fillRect/>
          </a:stretch>
        </p:blipFill>
        <p:spPr>
          <a:xfrm>
            <a:off x="2754850" y="1576901"/>
            <a:ext cx="876150" cy="269100"/>
          </a:xfrm>
          <a:prstGeom prst="rect">
            <a:avLst/>
          </a:prstGeom>
        </p:spPr>
      </p:pic>
      <p:pic>
        <p:nvPicPr>
          <p:cNvPr id="10" name="Picture 9"/>
          <p:cNvPicPr>
            <a:picLocks noChangeAspect="1"/>
          </p:cNvPicPr>
          <p:nvPr/>
        </p:nvPicPr>
        <p:blipFill>
          <a:blip r:embed="rId5"/>
          <a:stretch>
            <a:fillRect/>
          </a:stretch>
        </p:blipFill>
        <p:spPr>
          <a:xfrm>
            <a:off x="4474621" y="1527068"/>
            <a:ext cx="915975" cy="318933"/>
          </a:xfrm>
          <a:prstGeom prst="rect">
            <a:avLst/>
          </a:prstGeom>
        </p:spPr>
      </p:pic>
    </p:spTree>
    <p:extLst>
      <p:ext uri="{BB962C8B-B14F-4D97-AF65-F5344CB8AC3E}">
        <p14:creationId xmlns:p14="http://schemas.microsoft.com/office/powerpoint/2010/main" val="4138077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in MI communities with windfarms?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64670772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D0AF5AB-AEF4-604C-B627-C722991B1F88}" type="slidenum">
              <a:rPr lang="en-US" smtClean="0"/>
              <a:pPr/>
              <a:t>3</a:t>
            </a:fld>
            <a:endParaRPr lang="en-US" dirty="0"/>
          </a:p>
        </p:txBody>
      </p:sp>
    </p:spTree>
    <p:extLst>
      <p:ext uri="{BB962C8B-B14F-4D97-AF65-F5344CB8AC3E}">
        <p14:creationId xmlns:p14="http://schemas.microsoft.com/office/powerpoint/2010/main" val="2207580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in MI communities with windfarms?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19263546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D0AF5AB-AEF4-604C-B627-C722991B1F88}" type="slidenum">
              <a:rPr lang="en-US" smtClean="0"/>
              <a:pPr/>
              <a:t>4</a:t>
            </a:fld>
            <a:endParaRPr lang="en-US" dirty="0"/>
          </a:p>
        </p:txBody>
      </p:sp>
    </p:spTree>
    <p:extLst>
      <p:ext uri="{BB962C8B-B14F-4D97-AF65-F5344CB8AC3E}">
        <p14:creationId xmlns:p14="http://schemas.microsoft.com/office/powerpoint/2010/main" val="1876711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Benefits, </a:t>
            </a:r>
            <a:br>
              <a:rPr lang="en-US" dirty="0" smtClean="0"/>
            </a:br>
            <a:r>
              <a:rPr lang="en-US" dirty="0" smtClean="0"/>
              <a:t>Local Impacts</a:t>
            </a:r>
            <a:endParaRPr lang="en-US" dirty="0"/>
          </a:p>
        </p:txBody>
      </p:sp>
      <p:sp>
        <p:nvSpPr>
          <p:cNvPr id="3" name="Content Placeholder 2"/>
          <p:cNvSpPr>
            <a:spLocks noGrp="1"/>
          </p:cNvSpPr>
          <p:nvPr>
            <p:ph type="body" idx="1"/>
          </p:nvPr>
        </p:nvSpPr>
        <p:spPr/>
        <p:txBody>
          <a:bodyPr/>
          <a:lstStyle/>
          <a:p>
            <a:pPr lvl="1" algn="ctr"/>
            <a:r>
              <a:rPr lang="en-US" sz="2800" dirty="0" smtClean="0"/>
              <a:t>Local Benefits</a:t>
            </a:r>
            <a:endParaRPr lang="en-US" sz="2800" dirty="0"/>
          </a:p>
        </p:txBody>
      </p:sp>
      <p:sp>
        <p:nvSpPr>
          <p:cNvPr id="5" name="Text Placeholder 4"/>
          <p:cNvSpPr>
            <a:spLocks noGrp="1"/>
          </p:cNvSpPr>
          <p:nvPr>
            <p:ph type="body" sz="quarter" idx="3"/>
          </p:nvPr>
        </p:nvSpPr>
        <p:spPr/>
        <p:txBody>
          <a:bodyPr/>
          <a:lstStyle/>
          <a:p>
            <a:r>
              <a:rPr lang="en-US" sz="2800" b="1" dirty="0"/>
              <a:t>Local</a:t>
            </a:r>
            <a:r>
              <a:rPr lang="en-US" sz="2800" dirty="0" smtClean="0"/>
              <a:t> </a:t>
            </a:r>
            <a:r>
              <a:rPr lang="en-US" sz="2800" b="1" dirty="0"/>
              <a:t>Concerns</a:t>
            </a:r>
            <a:endParaRPr lang="en-US" sz="2800" b="1" dirty="0"/>
          </a:p>
        </p:txBody>
      </p:sp>
      <p:sp>
        <p:nvSpPr>
          <p:cNvPr id="6" name="Content Placeholder 5"/>
          <p:cNvSpPr>
            <a:spLocks noGrp="1"/>
          </p:cNvSpPr>
          <p:nvPr>
            <p:ph sz="quarter" idx="13"/>
          </p:nvPr>
        </p:nvSpPr>
        <p:spPr/>
        <p:txBody>
          <a:bodyPr/>
          <a:lstStyle/>
          <a:p>
            <a:r>
              <a:rPr lang="en-US" dirty="0" smtClean="0"/>
              <a:t>Landowner payments</a:t>
            </a:r>
          </a:p>
          <a:p>
            <a:r>
              <a:rPr lang="en-US" dirty="0" smtClean="0"/>
              <a:t>Tax payments, developer donations</a:t>
            </a:r>
          </a:p>
          <a:p>
            <a:r>
              <a:rPr lang="en-US" dirty="0" smtClean="0"/>
              <a:t>Jobs</a:t>
            </a:r>
          </a:p>
          <a:p>
            <a:r>
              <a:rPr lang="en-US" dirty="0" smtClean="0"/>
              <a:t>Climate / health</a:t>
            </a:r>
          </a:p>
          <a:p>
            <a:endParaRPr lang="en-US" dirty="0" smtClean="0"/>
          </a:p>
        </p:txBody>
      </p:sp>
      <p:sp>
        <p:nvSpPr>
          <p:cNvPr id="7" name="Content Placeholder 6"/>
          <p:cNvSpPr>
            <a:spLocks noGrp="1"/>
          </p:cNvSpPr>
          <p:nvPr>
            <p:ph sz="quarter" idx="14"/>
          </p:nvPr>
        </p:nvSpPr>
        <p:spPr/>
        <p:txBody>
          <a:bodyPr/>
          <a:lstStyle/>
          <a:p>
            <a:r>
              <a:rPr lang="en-US" dirty="0" smtClean="0"/>
              <a:t>Noise / health</a:t>
            </a:r>
          </a:p>
          <a:p>
            <a:r>
              <a:rPr lang="en-US" dirty="0" smtClean="0"/>
              <a:t>Wildlife</a:t>
            </a:r>
          </a:p>
          <a:p>
            <a:r>
              <a:rPr lang="en-US" dirty="0" smtClean="0"/>
              <a:t>Visual Impacts</a:t>
            </a:r>
          </a:p>
          <a:p>
            <a:pPr lvl="1"/>
            <a:r>
              <a:rPr lang="en-US" sz="2000" dirty="0" smtClean="0"/>
              <a:t>Short and long-term</a:t>
            </a:r>
          </a:p>
          <a:p>
            <a:r>
              <a:rPr lang="en-US" dirty="0" smtClean="0"/>
              <a:t>“Not why I moved here”</a:t>
            </a:r>
            <a:endParaRPr lang="en-US" dirty="0"/>
          </a:p>
        </p:txBody>
      </p:sp>
      <p:sp>
        <p:nvSpPr>
          <p:cNvPr id="4" name="Slide Number Placeholder 3"/>
          <p:cNvSpPr>
            <a:spLocks noGrp="1"/>
          </p:cNvSpPr>
          <p:nvPr>
            <p:ph type="sldNum" sz="quarter" idx="12"/>
          </p:nvPr>
        </p:nvSpPr>
        <p:spPr/>
        <p:txBody>
          <a:bodyPr/>
          <a:lstStyle/>
          <a:p>
            <a:fld id="{2D0AF5AB-AEF4-604C-B627-C722991B1F88}" type="slidenum">
              <a:rPr lang="en-US" smtClean="0"/>
              <a:pPr/>
              <a:t>5</a:t>
            </a:fld>
            <a:endParaRPr lang="en-US" dirty="0"/>
          </a:p>
        </p:txBody>
      </p:sp>
    </p:spTree>
    <p:extLst>
      <p:ext uri="{BB962C8B-B14F-4D97-AF65-F5344CB8AC3E}">
        <p14:creationId xmlns:p14="http://schemas.microsoft.com/office/powerpoint/2010/main" val="390979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wind, more see negatives than positives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31075569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D0AF5AB-AEF4-604C-B627-C722991B1F88}" type="slidenum">
              <a:rPr lang="en-US" smtClean="0"/>
              <a:pPr/>
              <a:t>6</a:t>
            </a:fld>
            <a:endParaRPr lang="en-US" dirty="0"/>
          </a:p>
        </p:txBody>
      </p:sp>
    </p:spTree>
    <p:extLst>
      <p:ext uri="{BB962C8B-B14F-4D97-AF65-F5344CB8AC3E}">
        <p14:creationId xmlns:p14="http://schemas.microsoft.com/office/powerpoint/2010/main" val="1560943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determines </a:t>
            </a:r>
            <a:r>
              <a:rPr lang="en-US" dirty="0" smtClean="0"/>
              <a:t>local attitudes </a:t>
            </a:r>
            <a:r>
              <a:rPr lang="en-US" dirty="0" smtClean="0"/>
              <a:t>about wind?</a:t>
            </a:r>
            <a:endParaRPr lang="en-US" dirty="0"/>
          </a:p>
        </p:txBody>
      </p:sp>
      <p:sp>
        <p:nvSpPr>
          <p:cNvPr id="3" name="Content Placeholder 2"/>
          <p:cNvSpPr>
            <a:spLocks noGrp="1"/>
          </p:cNvSpPr>
          <p:nvPr>
            <p:ph idx="1"/>
          </p:nvPr>
        </p:nvSpPr>
        <p:spPr/>
        <p:txBody>
          <a:bodyPr>
            <a:normAutofit/>
          </a:bodyPr>
          <a:lstStyle/>
          <a:p>
            <a:r>
              <a:rPr lang="en-US" sz="2600" dirty="0"/>
              <a:t>Type of land owned  </a:t>
            </a:r>
          </a:p>
          <a:p>
            <a:pPr lvl="1"/>
            <a:r>
              <a:rPr lang="en-US" sz="1800" dirty="0"/>
              <a:t>secondary vs. primary residence </a:t>
            </a:r>
          </a:p>
          <a:p>
            <a:pPr lvl="1"/>
            <a:r>
              <a:rPr lang="en-US" sz="1800" dirty="0"/>
              <a:t>farmland / rental property</a:t>
            </a:r>
          </a:p>
          <a:p>
            <a:endParaRPr lang="en-US" sz="2600" dirty="0" smtClean="0"/>
          </a:p>
          <a:p>
            <a:r>
              <a:rPr lang="en-US" sz="2600" dirty="0" smtClean="0"/>
              <a:t>Direct </a:t>
            </a:r>
            <a:r>
              <a:rPr lang="en-US" sz="2600" dirty="0"/>
              <a:t>compensation</a:t>
            </a:r>
          </a:p>
          <a:p>
            <a:pPr lvl="1"/>
            <a:r>
              <a:rPr lang="en-US" sz="1800" dirty="0"/>
              <a:t>Some better than none</a:t>
            </a:r>
          </a:p>
          <a:p>
            <a:pPr lvl="1"/>
            <a:r>
              <a:rPr lang="en-US" sz="1800" dirty="0"/>
              <a:t>$1,000 per year as key threshold</a:t>
            </a:r>
          </a:p>
          <a:p>
            <a:pPr lvl="1"/>
            <a:endParaRPr lang="en-US" sz="1800" dirty="0"/>
          </a:p>
          <a:p>
            <a:r>
              <a:rPr lang="en-US" sz="2600" dirty="0" smtClean="0"/>
              <a:t>Attitudes </a:t>
            </a:r>
            <a:r>
              <a:rPr lang="en-US" sz="2600" dirty="0"/>
              <a:t>about </a:t>
            </a:r>
            <a:r>
              <a:rPr lang="en-US" sz="2600" dirty="0" smtClean="0"/>
              <a:t>process</a:t>
            </a:r>
          </a:p>
          <a:p>
            <a:endParaRPr lang="en-US" sz="2600" dirty="0"/>
          </a:p>
          <a:p>
            <a:r>
              <a:rPr lang="en-US" sz="2600" dirty="0"/>
              <a:t>NOT environment/ climate </a:t>
            </a:r>
            <a:r>
              <a:rPr lang="en-US" sz="2600" dirty="0" smtClean="0"/>
              <a:t>attitudes</a:t>
            </a:r>
            <a:endParaRPr lang="en-US" sz="2600" dirty="0"/>
          </a:p>
          <a:p>
            <a:endParaRPr lang="en-US" sz="2600" i="1" dirty="0"/>
          </a:p>
          <a:p>
            <a:pPr>
              <a:buNone/>
            </a:pPr>
            <a:endParaRPr lang="en-US" sz="2600" dirty="0" smtClean="0"/>
          </a:p>
          <a:p>
            <a:pPr lvl="2"/>
            <a:endParaRPr lang="en-US" sz="1800" dirty="0"/>
          </a:p>
          <a:p>
            <a:pPr marL="0" indent="0">
              <a:buNone/>
            </a:pPr>
            <a:endParaRPr lang="en-US" sz="2600" dirty="0"/>
          </a:p>
          <a:p>
            <a:pPr lvl="2"/>
            <a:endParaRPr lang="en-US" sz="1800" dirty="0"/>
          </a:p>
        </p:txBody>
      </p:sp>
      <p:sp>
        <p:nvSpPr>
          <p:cNvPr id="5" name="Slide Number Placeholder 4"/>
          <p:cNvSpPr>
            <a:spLocks noGrp="1"/>
          </p:cNvSpPr>
          <p:nvPr>
            <p:ph type="sldNum" sz="quarter" idx="12"/>
          </p:nvPr>
        </p:nvSpPr>
        <p:spPr/>
        <p:txBody>
          <a:bodyPr/>
          <a:lstStyle/>
          <a:p>
            <a:fld id="{2D0AF5AB-AEF4-604C-B627-C722991B1F88}" type="slidenum">
              <a:rPr lang="en-US" sz="1600" smtClean="0"/>
              <a:pPr/>
              <a:t>7</a:t>
            </a:fld>
            <a:endParaRPr lang="en-US" sz="1600" dirty="0"/>
          </a:p>
        </p:txBody>
      </p:sp>
    </p:spTree>
    <p:extLst>
      <p:ext uri="{BB962C8B-B14F-4D97-AF65-F5344CB8AC3E}">
        <p14:creationId xmlns:p14="http://schemas.microsoft.com/office/powerpoint/2010/main" val="2960820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Bottom Line</a:t>
            </a:r>
            <a:endParaRPr lang="en-US" dirty="0"/>
          </a:p>
        </p:txBody>
      </p:sp>
      <p:sp>
        <p:nvSpPr>
          <p:cNvPr id="6" name="Slide Number Placeholder 5"/>
          <p:cNvSpPr>
            <a:spLocks noGrp="1"/>
          </p:cNvSpPr>
          <p:nvPr>
            <p:ph type="sldNum" sz="quarter" idx="12"/>
          </p:nvPr>
        </p:nvSpPr>
        <p:spPr/>
        <p:txBody>
          <a:bodyPr/>
          <a:lstStyle/>
          <a:p>
            <a:fld id="{2D0AF5AB-AEF4-604C-B627-C722991B1F88}" type="slidenum">
              <a:rPr lang="en-US" smtClean="0"/>
              <a:pPr/>
              <a:t>8</a:t>
            </a:fld>
            <a:endParaRPr lang="en-US" dirty="0"/>
          </a:p>
        </p:txBody>
      </p:sp>
      <p:sp>
        <p:nvSpPr>
          <p:cNvPr id="5" name="TextBox 4">
            <a:extLst>
              <a:ext uri="{FF2B5EF4-FFF2-40B4-BE49-F238E27FC236}">
                <a16:creationId xmlns:a16="http://schemas.microsoft.com/office/drawing/2014/main" id="{3121592D-84D7-47FF-897A-69D2FA9FC854}"/>
              </a:ext>
            </a:extLst>
          </p:cNvPr>
          <p:cNvSpPr txBox="1"/>
          <p:nvPr/>
        </p:nvSpPr>
        <p:spPr>
          <a:xfrm>
            <a:off x="906866" y="2181340"/>
            <a:ext cx="7330268" cy="1815882"/>
          </a:xfrm>
          <a:prstGeom prst="rect">
            <a:avLst/>
          </a:prstGeom>
          <a:solidFill>
            <a:schemeClr val="tx2">
              <a:lumMod val="75000"/>
            </a:schemeClr>
          </a:solidFill>
        </p:spPr>
        <p:txBody>
          <a:bodyPr wrap="square" rtlCol="0">
            <a:spAutoFit/>
          </a:bodyPr>
          <a:lstStyle/>
          <a:p>
            <a:pPr algn="ctr"/>
            <a:r>
              <a:rPr lang="en-US" sz="2800" dirty="0" smtClean="0">
                <a:solidFill>
                  <a:schemeClr val="bg1"/>
                </a:solidFill>
              </a:rPr>
              <a:t>Wind Energy = </a:t>
            </a:r>
          </a:p>
          <a:p>
            <a:pPr algn="ctr"/>
            <a:r>
              <a:rPr lang="en-US" sz="2800" dirty="0" smtClean="0">
                <a:solidFill>
                  <a:schemeClr val="bg1"/>
                </a:solidFill>
              </a:rPr>
              <a:t/>
            </a:r>
            <a:br>
              <a:rPr lang="en-US" sz="2800" dirty="0" smtClean="0">
                <a:solidFill>
                  <a:schemeClr val="bg1"/>
                </a:solidFill>
              </a:rPr>
            </a:br>
            <a:r>
              <a:rPr lang="en-US" sz="2800" dirty="0" smtClean="0">
                <a:solidFill>
                  <a:schemeClr val="bg1"/>
                </a:solidFill>
              </a:rPr>
              <a:t>Rural Economic </a:t>
            </a:r>
            <a:r>
              <a:rPr lang="en-US" sz="2800" dirty="0">
                <a:solidFill>
                  <a:schemeClr val="bg1"/>
                </a:solidFill>
              </a:rPr>
              <a:t>D</a:t>
            </a:r>
            <a:r>
              <a:rPr lang="en-US" sz="2800" dirty="0" smtClean="0">
                <a:solidFill>
                  <a:schemeClr val="bg1"/>
                </a:solidFill>
              </a:rPr>
              <a:t>evelopment Opportunity</a:t>
            </a:r>
          </a:p>
          <a:p>
            <a:pPr algn="ctr"/>
            <a:endParaRPr lang="en-US" sz="2800" dirty="0" smtClean="0">
              <a:solidFill>
                <a:schemeClr val="bg1"/>
              </a:solidFill>
            </a:endParaRPr>
          </a:p>
        </p:txBody>
      </p:sp>
    </p:spTree>
    <p:extLst>
      <p:ext uri="{BB962C8B-B14F-4D97-AF65-F5344CB8AC3E}">
        <p14:creationId xmlns:p14="http://schemas.microsoft.com/office/powerpoint/2010/main" val="3923216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a:t>
            </a:r>
            <a:r>
              <a:rPr lang="en-US" dirty="0" smtClean="0"/>
              <a:t>Compensation</a:t>
            </a:r>
            <a:endParaRPr lang="en-US" dirty="0"/>
          </a:p>
        </p:txBody>
      </p:sp>
      <p:sp>
        <p:nvSpPr>
          <p:cNvPr id="6" name="Content Placeholder 5"/>
          <p:cNvSpPr>
            <a:spLocks noGrp="1"/>
          </p:cNvSpPr>
          <p:nvPr>
            <p:ph idx="1"/>
          </p:nvPr>
        </p:nvSpPr>
        <p:spPr/>
        <p:txBody>
          <a:bodyPr/>
          <a:lstStyle/>
          <a:p>
            <a:r>
              <a:rPr lang="en-US" dirty="0" smtClean="0"/>
              <a:t>LBNL found stated preference for “community payment” among those not receiving direct compensation</a:t>
            </a:r>
          </a:p>
          <a:p>
            <a:pPr lvl="1"/>
            <a:r>
              <a:rPr lang="en-US" dirty="0" smtClean="0"/>
              <a:t>Examples:  open space, schools, buildings, or wildlife enhancement</a:t>
            </a:r>
          </a:p>
          <a:p>
            <a:pPr lvl="1"/>
            <a:endParaRPr lang="en-US" dirty="0"/>
          </a:p>
          <a:p>
            <a:r>
              <a:rPr lang="en-US" dirty="0" smtClean="0"/>
              <a:t>What is meant by Community Payment?</a:t>
            </a:r>
          </a:p>
          <a:p>
            <a:pPr lvl="1"/>
            <a:r>
              <a:rPr lang="en-US" sz="2400" dirty="0" smtClean="0"/>
              <a:t>Direct donations? </a:t>
            </a:r>
          </a:p>
          <a:p>
            <a:pPr lvl="1"/>
            <a:r>
              <a:rPr lang="en-US" sz="2400" dirty="0" smtClean="0"/>
              <a:t>Community benefits agreements?</a:t>
            </a:r>
          </a:p>
          <a:p>
            <a:pPr lvl="1"/>
            <a:r>
              <a:rPr lang="en-US" sz="2400" dirty="0" smtClean="0"/>
              <a:t>Property tax payments?</a:t>
            </a:r>
          </a:p>
          <a:p>
            <a:endParaRPr lang="en-US" dirty="0"/>
          </a:p>
        </p:txBody>
      </p:sp>
      <p:sp>
        <p:nvSpPr>
          <p:cNvPr id="5" name="Slide Number Placeholder 4"/>
          <p:cNvSpPr>
            <a:spLocks noGrp="1"/>
          </p:cNvSpPr>
          <p:nvPr>
            <p:ph type="sldNum" sz="quarter" idx="12"/>
          </p:nvPr>
        </p:nvSpPr>
        <p:spPr/>
        <p:txBody>
          <a:bodyPr/>
          <a:lstStyle/>
          <a:p>
            <a:fld id="{2D0AF5AB-AEF4-604C-B627-C722991B1F88}" type="slidenum">
              <a:rPr lang="en-US" smtClean="0"/>
              <a:pPr/>
              <a:t>9</a:t>
            </a:fld>
            <a:endParaRPr lang="en-US" dirty="0"/>
          </a:p>
        </p:txBody>
      </p:sp>
    </p:spTree>
    <p:extLst>
      <p:ext uri="{BB962C8B-B14F-4D97-AF65-F5344CB8AC3E}">
        <p14:creationId xmlns:p14="http://schemas.microsoft.com/office/powerpoint/2010/main" val="25059528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d-school-ppt-template3_12-13">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ford-school-ppt-template3_12-13</Template>
  <TotalTime>18249</TotalTime>
  <Words>1075</Words>
  <Application>Microsoft Office PowerPoint</Application>
  <PresentationFormat>On-screen Show (4:3)</PresentationFormat>
  <Paragraphs>176</Paragraphs>
  <Slides>19</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Century Gothic</vt:lpstr>
      <vt:lpstr>Courier New</vt:lpstr>
      <vt:lpstr>Palatino Linotype</vt:lpstr>
      <vt:lpstr>ford-school-ppt-template3_12-13</vt:lpstr>
      <vt:lpstr>Community Perceptions of  Renewable Energy</vt:lpstr>
      <vt:lpstr>High overall support for Wind &amp; Solar</vt:lpstr>
      <vt:lpstr>But in MI communities with windfarms?</vt:lpstr>
      <vt:lpstr>But in MI communities with windfarms?</vt:lpstr>
      <vt:lpstr>Global Benefits,  Local Impacts</vt:lpstr>
      <vt:lpstr>On wind, more see negatives than positives</vt:lpstr>
      <vt:lpstr>What determines local attitudes about wind?</vt:lpstr>
      <vt:lpstr>Bottom Line</vt:lpstr>
      <vt:lpstr>Community Compensation</vt:lpstr>
      <vt:lpstr>Wind Property Tax Payments in Michigan</vt:lpstr>
      <vt:lpstr>Do people recognize tax benefits?</vt:lpstr>
      <vt:lpstr>Benefits only recognized when directly linked</vt:lpstr>
      <vt:lpstr>Why Community Benefits Are Important For Wind</vt:lpstr>
      <vt:lpstr>Community Benefits  For Solar?</vt:lpstr>
      <vt:lpstr>The CLOSUP Wind Project</vt:lpstr>
      <vt:lpstr>Direct Benefits to Others</vt:lpstr>
      <vt:lpstr>PowerPoint Presentation</vt:lpstr>
      <vt:lpstr>PowerPoint Presentation</vt:lpstr>
      <vt:lpstr>Does Pooling Royalties change Community Attitudes?</vt:lpstr>
    </vt:vector>
  </TitlesOfParts>
  <Company>University of Michigan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tmi</dc:creator>
  <cp:lastModifiedBy>Mills, Sarah</cp:lastModifiedBy>
  <cp:revision>207</cp:revision>
  <cp:lastPrinted>2017-09-20T17:07:35Z</cp:lastPrinted>
  <dcterms:created xsi:type="dcterms:W3CDTF">2013-03-07T14:18:05Z</dcterms:created>
  <dcterms:modified xsi:type="dcterms:W3CDTF">2018-10-15T17:32:59Z</dcterms:modified>
</cp:coreProperties>
</file>