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Montserrat"/>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Lato-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 Target="slides/slide1.xml"/><Relationship Id="rId19" Type="http://schemas.openxmlformats.org/officeDocument/2006/relationships/font" Target="fonts/Lato-bold.fntdata"/><Relationship Id="rId6" Type="http://schemas.openxmlformats.org/officeDocument/2006/relationships/slide" Target="slides/slide2.xml"/><Relationship Id="rId18" Type="http://schemas.openxmlformats.org/officeDocument/2006/relationships/font" Target="fonts/Lat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522d36a4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22d36a4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3522aa00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522aa00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3522d36a49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522d36a49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3522d36a49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522d36a49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3522d36a49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522d36a49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3522d36a49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522d36a49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34fcf5325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4fcf5325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34fcf5325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4fcf5325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Glen Lake Schools Solar Project</a:t>
            </a:r>
            <a:endParaRPr/>
          </a:p>
        </p:txBody>
      </p:sp>
      <p:sp>
        <p:nvSpPr>
          <p:cNvPr id="135" name="Google Shape;135;p13"/>
          <p:cNvSpPr txBox="1"/>
          <p:nvPr>
            <p:ph idx="1" type="subTitle"/>
          </p:nvPr>
        </p:nvSpPr>
        <p:spPr>
          <a:xfrm>
            <a:off x="4193300" y="3283750"/>
            <a:ext cx="3470700" cy="140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Sonja Stairs</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Carson Reay</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Stella Young</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Emma Spencer </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LuAnne Dreves</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Advisor - Karen Richard</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052550" y="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Why is this project important?</a:t>
            </a:r>
            <a:endParaRPr/>
          </a:p>
          <a:p>
            <a:pPr indent="0" lvl="0" marL="0" rtl="0" algn="l">
              <a:spcBef>
                <a:spcPts val="0"/>
              </a:spcBef>
              <a:spcAft>
                <a:spcPts val="0"/>
              </a:spcAft>
              <a:buNone/>
            </a:pPr>
            <a:r>
              <a:rPr lang="en"/>
              <a:t>Educational resource</a:t>
            </a:r>
            <a:endParaRPr/>
          </a:p>
        </p:txBody>
      </p:sp>
      <p:sp>
        <p:nvSpPr>
          <p:cNvPr id="141" name="Google Shape;141;p14"/>
          <p:cNvSpPr txBox="1"/>
          <p:nvPr>
            <p:ph idx="1" type="body"/>
          </p:nvPr>
        </p:nvSpPr>
        <p:spPr>
          <a:xfrm>
            <a:off x="193350" y="868350"/>
            <a:ext cx="8067300" cy="39198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F3F3F3"/>
              </a:buClr>
              <a:buSzPts val="1400"/>
              <a:buFont typeface="Montserrat"/>
              <a:buChar char="●"/>
            </a:pPr>
            <a:r>
              <a:rPr lang="en" sz="1400">
                <a:solidFill>
                  <a:srgbClr val="F3F3F3"/>
                </a:solidFill>
                <a:latin typeface="Montserrat"/>
                <a:ea typeface="Montserrat"/>
                <a:cs typeface="Montserrat"/>
                <a:sym typeface="Montserrat"/>
              </a:rPr>
              <a:t>Students can use data from the system as they study energy in physical science, physics, and math classes.</a:t>
            </a:r>
            <a:endParaRPr sz="1400">
              <a:solidFill>
                <a:srgbClr val="F3F3F3"/>
              </a:solidFill>
              <a:latin typeface="Montserrat"/>
              <a:ea typeface="Montserrat"/>
              <a:cs typeface="Montserrat"/>
              <a:sym typeface="Montserrat"/>
            </a:endParaRPr>
          </a:p>
          <a:p>
            <a:pPr indent="-317500" lvl="0" marL="457200" rtl="0" algn="l">
              <a:lnSpc>
                <a:spcPct val="100000"/>
              </a:lnSpc>
              <a:spcBef>
                <a:spcPts val="0"/>
              </a:spcBef>
              <a:spcAft>
                <a:spcPts val="0"/>
              </a:spcAft>
              <a:buClr>
                <a:srgbClr val="F3F3F3"/>
              </a:buClr>
              <a:buSzPts val="1400"/>
              <a:buFont typeface="Montserrat"/>
              <a:buChar char="●"/>
            </a:pPr>
            <a:r>
              <a:rPr lang="en" sz="1400">
                <a:solidFill>
                  <a:srgbClr val="F3F3F3"/>
                </a:solidFill>
                <a:latin typeface="Montserrat"/>
                <a:ea typeface="Montserrat"/>
                <a:cs typeface="Montserrat"/>
                <a:sym typeface="Montserrat"/>
              </a:rPr>
              <a:t>Problem solving skills can be developed and used as students continually investigate how to improve and increase the system.</a:t>
            </a:r>
            <a:endParaRPr sz="1400">
              <a:solidFill>
                <a:srgbClr val="F3F3F3"/>
              </a:solidFill>
              <a:latin typeface="Montserrat"/>
              <a:ea typeface="Montserrat"/>
              <a:cs typeface="Montserrat"/>
              <a:sym typeface="Montserrat"/>
            </a:endParaRPr>
          </a:p>
          <a:p>
            <a:pPr indent="-317500" lvl="0" marL="457200" rtl="0" algn="l">
              <a:lnSpc>
                <a:spcPct val="100000"/>
              </a:lnSpc>
              <a:spcBef>
                <a:spcPts val="0"/>
              </a:spcBef>
              <a:spcAft>
                <a:spcPts val="0"/>
              </a:spcAft>
              <a:buClr>
                <a:srgbClr val="F3F3F3"/>
              </a:buClr>
              <a:buSzPts val="1400"/>
              <a:buFont typeface="Montserrat"/>
              <a:buChar char="●"/>
            </a:pPr>
            <a:r>
              <a:rPr lang="en" sz="1400">
                <a:solidFill>
                  <a:srgbClr val="F3F3F3"/>
                </a:solidFill>
                <a:latin typeface="Montserrat"/>
                <a:ea typeface="Montserrat"/>
                <a:cs typeface="Montserrat"/>
                <a:sym typeface="Montserrat"/>
              </a:rPr>
              <a:t>Students can gain information about how renewable energy can be used and developed.</a:t>
            </a:r>
            <a:endParaRPr sz="1400">
              <a:solidFill>
                <a:srgbClr val="F3F3F3"/>
              </a:solidFill>
              <a:latin typeface="Montserrat"/>
              <a:ea typeface="Montserrat"/>
              <a:cs typeface="Montserrat"/>
              <a:sym typeface="Montserrat"/>
            </a:endParaRPr>
          </a:p>
          <a:p>
            <a:pPr indent="-317500" lvl="0" marL="457200" rtl="0" algn="l">
              <a:lnSpc>
                <a:spcPct val="100000"/>
              </a:lnSpc>
              <a:spcBef>
                <a:spcPts val="0"/>
              </a:spcBef>
              <a:spcAft>
                <a:spcPts val="0"/>
              </a:spcAft>
              <a:buClr>
                <a:srgbClr val="F3F3F3"/>
              </a:buClr>
              <a:buSzPts val="1400"/>
              <a:buFont typeface="Montserrat"/>
              <a:buChar char="●"/>
            </a:pPr>
            <a:r>
              <a:rPr lang="en" sz="1400">
                <a:solidFill>
                  <a:srgbClr val="F3F3F3"/>
                </a:solidFill>
                <a:latin typeface="Montserrat"/>
                <a:ea typeface="Montserrat"/>
                <a:cs typeface="Montserrat"/>
                <a:sym typeface="Montserrat"/>
              </a:rPr>
              <a:t>Students can learn about changes in the amount of insolation our area of the earth absorbs throughout the year and can learn the optimal angle to tilt the panels to absorb light.</a:t>
            </a:r>
            <a:endParaRPr sz="1400">
              <a:solidFill>
                <a:srgbClr val="F3F3F3"/>
              </a:solidFill>
              <a:latin typeface="Montserrat"/>
              <a:ea typeface="Montserrat"/>
              <a:cs typeface="Montserrat"/>
              <a:sym typeface="Montserrat"/>
            </a:endParaRPr>
          </a:p>
          <a:p>
            <a:pPr indent="0" lvl="0" marL="0" rtl="0" algn="l">
              <a:spcBef>
                <a:spcPts val="900"/>
              </a:spcBef>
              <a:spcAft>
                <a:spcPts val="1600"/>
              </a:spcAft>
              <a:buNone/>
            </a:pPr>
            <a:r>
              <a:t/>
            </a:r>
            <a:endParaRPr/>
          </a:p>
        </p:txBody>
      </p:sp>
      <p:pic>
        <p:nvPicPr>
          <p:cNvPr id="142" name="Google Shape;142;p14"/>
          <p:cNvPicPr preferRelativeResize="0"/>
          <p:nvPr/>
        </p:nvPicPr>
        <p:blipFill>
          <a:blip r:embed="rId3">
            <a:alphaModFix/>
          </a:blip>
          <a:stretch>
            <a:fillRect/>
          </a:stretch>
        </p:blipFill>
        <p:spPr>
          <a:xfrm>
            <a:off x="5455225" y="2794900"/>
            <a:ext cx="2939148" cy="2204349"/>
          </a:xfrm>
          <a:prstGeom prst="rect">
            <a:avLst/>
          </a:prstGeom>
          <a:noFill/>
          <a:ln>
            <a:noFill/>
          </a:ln>
        </p:spPr>
      </p:pic>
      <p:sp>
        <p:nvSpPr>
          <p:cNvPr id="143" name="Google Shape;143;p14"/>
          <p:cNvSpPr txBox="1"/>
          <p:nvPr/>
        </p:nvSpPr>
        <p:spPr>
          <a:xfrm>
            <a:off x="193350" y="2713450"/>
            <a:ext cx="5099100" cy="2204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3F3F3"/>
              </a:buClr>
              <a:buSzPts val="1400"/>
              <a:buFont typeface="Montserrat"/>
              <a:buChar char="●"/>
            </a:pPr>
            <a:r>
              <a:rPr lang="en">
                <a:solidFill>
                  <a:srgbClr val="F3F3F3"/>
                </a:solidFill>
                <a:latin typeface="Montserrat"/>
                <a:ea typeface="Montserrat"/>
                <a:cs typeface="Montserrat"/>
                <a:sym typeface="Montserrat"/>
              </a:rPr>
              <a:t>Students can be actively involved in changing/adjusting the tilt of the panels as the angle of the sun’s rays change throughout the years.  Students can also learn about how the angle of the sun’s rays change through the changing seasons.</a:t>
            </a:r>
            <a:endParaRPr>
              <a:solidFill>
                <a:srgbClr val="F3F3F3"/>
              </a:solidFill>
              <a:latin typeface="Montserrat"/>
              <a:ea typeface="Montserrat"/>
              <a:cs typeface="Montserrat"/>
              <a:sym typeface="Montserrat"/>
            </a:endParaRPr>
          </a:p>
          <a:p>
            <a:pPr indent="-317500" lvl="0" marL="457200" rtl="0" algn="l">
              <a:spcBef>
                <a:spcPts val="0"/>
              </a:spcBef>
              <a:spcAft>
                <a:spcPts val="0"/>
              </a:spcAft>
              <a:buClr>
                <a:srgbClr val="F3F3F3"/>
              </a:buClr>
              <a:buSzPts val="1400"/>
              <a:buFont typeface="Montserrat"/>
              <a:buChar char="●"/>
            </a:pPr>
            <a:r>
              <a:rPr lang="en">
                <a:solidFill>
                  <a:srgbClr val="F3F3F3"/>
                </a:solidFill>
                <a:latin typeface="Montserrat"/>
                <a:ea typeface="Montserrat"/>
                <a:cs typeface="Montserrat"/>
                <a:sym typeface="Montserrat"/>
              </a:rPr>
              <a:t>Students can gain a sense of environmental stewardship while taking care of  the solar panel and understanding how it benefits the planet!</a:t>
            </a:r>
            <a:endParaRPr>
              <a:solidFill>
                <a:srgbClr val="F3F3F3"/>
              </a:solidFill>
              <a:latin typeface="Montserrat"/>
              <a:ea typeface="Montserrat"/>
              <a:cs typeface="Montserrat"/>
              <a:sym typeface="Montserrat"/>
            </a:endParaRPr>
          </a:p>
          <a:p>
            <a:pPr indent="0" lvl="0" marL="0" rtl="0" algn="l">
              <a:lnSpc>
                <a:spcPct val="115000"/>
              </a:lnSpc>
              <a:spcBef>
                <a:spcPts val="900"/>
              </a:spcBef>
              <a:spcAft>
                <a:spcPts val="0"/>
              </a:spcAft>
              <a:buNone/>
            </a:pPr>
            <a:r>
              <a:t/>
            </a:r>
            <a:endParaRPr sz="1300">
              <a:solidFill>
                <a:schemeClr val="lt1"/>
              </a:solidFill>
              <a:latin typeface="Lato"/>
              <a:ea typeface="Lato"/>
              <a:cs typeface="Lato"/>
              <a:sym typeface="Lato"/>
            </a:endParaRPr>
          </a:p>
          <a:p>
            <a:pPr indent="0" lvl="0" marL="0" rtl="0" algn="l">
              <a:spcBef>
                <a:spcPts val="1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this project important?</a:t>
            </a:r>
            <a:endParaRPr/>
          </a:p>
          <a:p>
            <a:pPr indent="0" lvl="0" marL="0" rtl="0" algn="l">
              <a:spcBef>
                <a:spcPts val="0"/>
              </a:spcBef>
              <a:spcAft>
                <a:spcPts val="0"/>
              </a:spcAft>
              <a:buNone/>
            </a:pPr>
            <a:r>
              <a:rPr lang="en"/>
              <a:t>Environmental Benefits</a:t>
            </a:r>
            <a:endParaRPr/>
          </a:p>
        </p:txBody>
      </p:sp>
      <p:sp>
        <p:nvSpPr>
          <p:cNvPr id="149" name="Google Shape;149;p15"/>
          <p:cNvSpPr txBox="1"/>
          <p:nvPr>
            <p:ph idx="1" type="body"/>
          </p:nvPr>
        </p:nvSpPr>
        <p:spPr>
          <a:xfrm>
            <a:off x="169500" y="1307850"/>
            <a:ext cx="8501400" cy="3171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A solar  system would provide a sustainable source of energy that does not emit greenhouse gases</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Solar systems would reduce air pollutants like particulate matter, SO2, and nitrogen oxides, which are toxic gases that can form acid rain and/or photochemical smog. The acid rain can damage the environment and these air pollutants can cause health problems such as respiratory diseases.</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 sz="1600">
                <a:latin typeface="Montserrat"/>
                <a:ea typeface="Montserrat"/>
                <a:cs typeface="Montserrat"/>
                <a:sym typeface="Montserrat"/>
              </a:rPr>
              <a:t>Having solar as an energy source would shrink Glen Lake’s carbon footprint</a:t>
            </a:r>
            <a:endParaRPr sz="1600">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sz="1600">
                <a:latin typeface="Montserrat"/>
                <a:ea typeface="Montserrat"/>
                <a:cs typeface="Montserrat"/>
                <a:sym typeface="Montserrat"/>
              </a:rPr>
              <a:t>Less reliance on fossil fuels</a:t>
            </a:r>
            <a:endParaRPr sz="1600">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sz="1600">
                <a:latin typeface="Montserrat"/>
                <a:ea typeface="Montserrat"/>
                <a:cs typeface="Montserrat"/>
                <a:sym typeface="Montserrat"/>
              </a:rPr>
              <a:t>Solar energy won’t run out</a:t>
            </a:r>
            <a:endParaRPr sz="1600">
              <a:latin typeface="Montserrat"/>
              <a:ea typeface="Montserrat"/>
              <a:cs typeface="Montserrat"/>
              <a:sym typeface="Montserrat"/>
            </a:endParaRPr>
          </a:p>
          <a:p>
            <a:pPr indent="-330200" lvl="1" marL="914400" rtl="0" algn="l">
              <a:spcBef>
                <a:spcPts val="0"/>
              </a:spcBef>
              <a:spcAft>
                <a:spcPts val="0"/>
              </a:spcAft>
              <a:buSzPts val="1600"/>
              <a:buFont typeface="Montserrat"/>
              <a:buChar char="○"/>
            </a:pPr>
            <a:r>
              <a:rPr lang="en" sz="1600">
                <a:latin typeface="Montserrat"/>
                <a:ea typeface="Montserrat"/>
                <a:cs typeface="Montserrat"/>
                <a:sym typeface="Montserrat"/>
              </a:rPr>
              <a:t>Reduces CO2 emissions which leads to sea levels rising(melting ice caps), less fresh water, habitat loss, and increased extreme weather</a:t>
            </a:r>
            <a:endParaRPr sz="1600">
              <a:latin typeface="Montserrat"/>
              <a:ea typeface="Montserrat"/>
              <a:cs typeface="Montserrat"/>
              <a:sym typeface="Montserrat"/>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Description: what is your project idea?</a:t>
            </a:r>
            <a:endParaRPr/>
          </a:p>
        </p:txBody>
      </p:sp>
      <p:sp>
        <p:nvSpPr>
          <p:cNvPr id="155" name="Google Shape;155;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ontserrat"/>
              <a:buChar char="●"/>
            </a:pPr>
            <a:r>
              <a:rPr lang="en" sz="1800">
                <a:latin typeface="Montserrat"/>
                <a:ea typeface="Montserrat"/>
                <a:cs typeface="Montserrat"/>
                <a:sym typeface="Montserrat"/>
              </a:rPr>
              <a:t>Our large scale dream would be to power our entire school with solar power. But after doing some preliminary research we realized that would be not feasible for us at this time.</a:t>
            </a:r>
            <a:endParaRPr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 sz="1800">
                <a:latin typeface="Montserrat"/>
                <a:ea typeface="Montserrat"/>
                <a:cs typeface="Montserrat"/>
                <a:sym typeface="Montserrat"/>
              </a:rPr>
              <a:t>Now we are focusing on  installing one 24 panel array. </a:t>
            </a:r>
            <a:endParaRPr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lang="en" sz="1800">
                <a:latin typeface="Montserrat"/>
                <a:ea typeface="Montserrat"/>
                <a:cs typeface="Montserrat"/>
                <a:sym typeface="Montserrat"/>
              </a:rPr>
              <a:t>This panel will be more for educational purposes instead of  a high energy producing system. Our team hopes to promote environmental stewardship by encouraging students to participate in adjusting the tilt of the panels and analyzing data gathered from the panels.. </a:t>
            </a:r>
            <a:endParaRPr sz="18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Solar Energy analysis: how much energy and savings will your system produce?</a:t>
            </a:r>
            <a:endParaRPr/>
          </a:p>
        </p:txBody>
      </p:sp>
      <p:sp>
        <p:nvSpPr>
          <p:cNvPr id="161" name="Google Shape;161;p17"/>
          <p:cNvSpPr txBox="1"/>
          <p:nvPr>
            <p:ph idx="1" type="body"/>
          </p:nvPr>
        </p:nvSpPr>
        <p:spPr>
          <a:xfrm>
            <a:off x="-138450" y="1307850"/>
            <a:ext cx="9144000" cy="2911200"/>
          </a:xfrm>
          <a:prstGeom prst="rect">
            <a:avLst/>
          </a:prstGeom>
        </p:spPr>
        <p:txBody>
          <a:bodyPr anchorCtr="0" anchor="t" bIns="91425" lIns="91425" spcFirstLastPara="1" rIns="91425" wrap="square" tIns="91425">
            <a:noAutofit/>
          </a:bodyPr>
          <a:lstStyle/>
          <a:p>
            <a:pPr indent="-304800" lvl="0" marL="457200" rtl="0" algn="l">
              <a:lnSpc>
                <a:spcPct val="130000"/>
              </a:lnSpc>
              <a:spcBef>
                <a:spcPts val="10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Our group is focusing on a fixed ground solar array composed of panels that are 290 watt per paned.  A single 290 watt panel on a fixed ground array will produce 1.1x290 = 319 to 1.2x290 = 348 kWh per year.   </a:t>
            </a:r>
            <a:endParaRPr sz="1200">
              <a:solidFill>
                <a:srgbClr val="FFFFFF"/>
              </a:solidFill>
              <a:latin typeface="Montserrat"/>
              <a:ea typeface="Montserrat"/>
              <a:cs typeface="Montserrat"/>
              <a:sym typeface="Montserrat"/>
            </a:endParaRPr>
          </a:p>
          <a:p>
            <a:pPr indent="-304800" lvl="0" marL="457200" rtl="0" algn="l">
              <a:lnSpc>
                <a:spcPct val="130000"/>
              </a:lnSpc>
              <a:spcBef>
                <a:spcPts val="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At this time out group is starting on a small scale due to budget constraints.  If an array of 24 panels are installed about .8%  of the school’s energy requirements would be met (24 x 290 x 1.2 = 8,350 kWh/year. The school uses 87,000 x 12 = 1,044,000 kWh/year).  </a:t>
            </a:r>
            <a:endParaRPr sz="1200">
              <a:solidFill>
                <a:srgbClr val="FFFFFF"/>
              </a:solidFill>
              <a:latin typeface="Montserrat"/>
              <a:ea typeface="Montserrat"/>
              <a:cs typeface="Montserrat"/>
              <a:sym typeface="Montserrat"/>
            </a:endParaRPr>
          </a:p>
          <a:p>
            <a:pPr indent="-304800" lvl="0" marL="457200" rtl="0" algn="l">
              <a:lnSpc>
                <a:spcPct val="130000"/>
              </a:lnSpc>
              <a:spcBef>
                <a:spcPts val="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We realize this is not much, but it does offset a small amount and it is a start.  If we were to install a solar system that would provide enough electricity to meet all electrical needs at school it would take 125  24-panel arrays to meet these needs.</a:t>
            </a:r>
            <a:endParaRPr sz="1200">
              <a:solidFill>
                <a:srgbClr val="FFFFFF"/>
              </a:solidFill>
              <a:latin typeface="Montserrat"/>
              <a:ea typeface="Montserrat"/>
              <a:cs typeface="Montserrat"/>
              <a:sym typeface="Montserrat"/>
            </a:endParaRPr>
          </a:p>
          <a:p>
            <a:pPr indent="-304800" lvl="0" marL="457200" rtl="0" algn="l">
              <a:lnSpc>
                <a:spcPct val="130000"/>
              </a:lnSpc>
              <a:spcBef>
                <a:spcPts val="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The school pays 8.6 cents per kWh.  24 panels of about 290 watt will produce $823.54 in solar energy. This is not a very great financial return for our school and would cause the array to pay for itself in about 25 years (schools don’t get and tax/grant financial incentives- so the payoff is much less than a residential system where the home owners can get some of these incentives). We aren’t too concerned with this slow payback time since the main purpose of our system will be educational at this time</a:t>
            </a:r>
            <a:endParaRPr sz="1200">
              <a:solidFill>
                <a:srgbClr val="FFFFFF"/>
              </a:solidFill>
              <a:latin typeface="Montserrat"/>
              <a:ea typeface="Montserrat"/>
              <a:cs typeface="Montserrat"/>
              <a:sym typeface="Montserrat"/>
            </a:endParaRPr>
          </a:p>
          <a:p>
            <a:pPr indent="0" lvl="0" marL="0" rtl="0" algn="l">
              <a:lnSpc>
                <a:spcPct val="130000"/>
              </a:lnSpc>
              <a:spcBef>
                <a:spcPts val="1000"/>
              </a:spcBef>
              <a:spcAft>
                <a:spcPts val="0"/>
              </a:spcAft>
              <a:buNone/>
            </a:pPr>
            <a:r>
              <a:rPr lang="en" sz="1200">
                <a:solidFill>
                  <a:srgbClr val="FFFFFF"/>
                </a:solidFill>
                <a:latin typeface="Montserrat"/>
                <a:ea typeface="Montserrat"/>
                <a:cs typeface="Montserrat"/>
                <a:sym typeface="Montserrat"/>
              </a:rPr>
              <a:t> </a:t>
            </a:r>
            <a:r>
              <a:rPr lang="en" sz="1200">
                <a:solidFill>
                  <a:srgbClr val="222222"/>
                </a:solidFill>
                <a:latin typeface="Montserrat"/>
                <a:ea typeface="Montserrat"/>
                <a:cs typeface="Montserrat"/>
                <a:sym typeface="Montserrat"/>
              </a:rPr>
              <a:t> </a:t>
            </a:r>
            <a:endParaRPr/>
          </a:p>
        </p:txBody>
      </p:sp>
      <p:sp>
        <p:nvSpPr>
          <p:cNvPr id="162" name="Google Shape;162;p17"/>
          <p:cNvSpPr txBox="1"/>
          <p:nvPr/>
        </p:nvSpPr>
        <p:spPr>
          <a:xfrm>
            <a:off x="3478950" y="928850"/>
            <a:ext cx="6687600" cy="7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Plan: How do we make this project happen? </a:t>
            </a:r>
            <a:endParaRPr/>
          </a:p>
        </p:txBody>
      </p:sp>
      <p:sp>
        <p:nvSpPr>
          <p:cNvPr id="168" name="Google Shape;168;p18"/>
          <p:cNvSpPr txBox="1"/>
          <p:nvPr>
            <p:ph idx="1" type="body"/>
          </p:nvPr>
        </p:nvSpPr>
        <p:spPr>
          <a:xfrm>
            <a:off x="226875" y="1307850"/>
            <a:ext cx="8682300" cy="3540600"/>
          </a:xfrm>
          <a:prstGeom prst="rect">
            <a:avLst/>
          </a:prstGeom>
        </p:spPr>
        <p:txBody>
          <a:bodyPr anchorCtr="0" anchor="t" bIns="91425" lIns="91425" spcFirstLastPara="1" rIns="91425" wrap="square" tIns="91425">
            <a:noAutofit/>
          </a:bodyPr>
          <a:lstStyle/>
          <a:p>
            <a:pPr indent="-317500" lvl="0" marL="457200" rtl="0" algn="l">
              <a:lnSpc>
                <a:spcPct val="130000"/>
              </a:lnSpc>
              <a:spcBef>
                <a:spcPts val="1000"/>
              </a:spcBef>
              <a:spcAft>
                <a:spcPts val="0"/>
              </a:spcAft>
              <a:buClr>
                <a:srgbClr val="FFFFFF"/>
              </a:buClr>
              <a:buSzPts val="1400"/>
              <a:buFont typeface="Montserrat"/>
              <a:buChar char="●"/>
            </a:pPr>
            <a:r>
              <a:rPr lang="en" sz="1400">
                <a:solidFill>
                  <a:srgbClr val="FFFFFF"/>
                </a:solidFill>
                <a:latin typeface="Montserrat"/>
                <a:ea typeface="Montserrat"/>
                <a:cs typeface="Montserrat"/>
                <a:sym typeface="Montserrat"/>
              </a:rPr>
              <a:t>Financing will be sought from local grants (Rotary Good Works Grant, $5000,  Grand Traverse Foundation Grant,  $2000 are two grants we are pursuing and applying for) and  hopefully the school will match some of what we raise..  Some of the work/labor may be done by on grounds and maintenance  help and /or students.</a:t>
            </a:r>
            <a:endParaRPr sz="1400">
              <a:solidFill>
                <a:srgbClr val="FFFFFF"/>
              </a:solidFill>
              <a:latin typeface="Montserrat"/>
              <a:ea typeface="Montserrat"/>
              <a:cs typeface="Montserrat"/>
              <a:sym typeface="Montserrat"/>
            </a:endParaRPr>
          </a:p>
          <a:p>
            <a:pPr indent="-317500" lvl="0" marL="457200" rtl="0" algn="l">
              <a:lnSpc>
                <a:spcPct val="130000"/>
              </a:lnSpc>
              <a:spcBef>
                <a:spcPts val="0"/>
              </a:spcBef>
              <a:spcAft>
                <a:spcPts val="0"/>
              </a:spcAft>
              <a:buClr>
                <a:srgbClr val="FFFFFF"/>
              </a:buClr>
              <a:buSzPts val="1400"/>
              <a:buFont typeface="Montserrat"/>
              <a:buChar char="●"/>
            </a:pPr>
            <a:r>
              <a:rPr lang="en" sz="1400">
                <a:solidFill>
                  <a:srgbClr val="FFFFFF"/>
                </a:solidFill>
                <a:latin typeface="Montserrat"/>
                <a:ea typeface="Montserrat"/>
                <a:cs typeface="Montserrat"/>
                <a:sym typeface="Montserrat"/>
              </a:rPr>
              <a:t>We have already met with our principal, superintendent, and a sub-committee of the school board and told them about  our plan to gather their support in installing this solar array! </a:t>
            </a:r>
            <a:endParaRPr sz="1400">
              <a:solidFill>
                <a:srgbClr val="FFFFFF"/>
              </a:solidFill>
              <a:latin typeface="Montserrat"/>
              <a:ea typeface="Montserrat"/>
              <a:cs typeface="Montserrat"/>
              <a:sym typeface="Montserrat"/>
            </a:endParaRPr>
          </a:p>
          <a:p>
            <a:pPr indent="-317500" lvl="0" marL="457200" rtl="0" algn="l">
              <a:lnSpc>
                <a:spcPct val="130000"/>
              </a:lnSpc>
              <a:spcBef>
                <a:spcPts val="0"/>
              </a:spcBef>
              <a:spcAft>
                <a:spcPts val="0"/>
              </a:spcAft>
              <a:buClr>
                <a:srgbClr val="FFFFFF"/>
              </a:buClr>
              <a:buSzPts val="1400"/>
              <a:buFont typeface="Montserrat"/>
              <a:buChar char="●"/>
            </a:pPr>
            <a:r>
              <a:rPr lang="en" sz="1400">
                <a:solidFill>
                  <a:srgbClr val="FFFFFF"/>
                </a:solidFill>
                <a:latin typeface="Montserrat"/>
                <a:ea typeface="Montserrat"/>
                <a:cs typeface="Montserrat"/>
                <a:sym typeface="Montserrat"/>
              </a:rPr>
              <a:t>We have a meeting scheduled in April with the Building and Grounds Committee to share our proposal and will present to the school board on May 14 to get final approval.</a:t>
            </a:r>
            <a:endParaRPr sz="1400">
              <a:solidFill>
                <a:srgbClr val="FFFFFF"/>
              </a:solidFill>
              <a:latin typeface="Montserrat"/>
              <a:ea typeface="Montserrat"/>
              <a:cs typeface="Montserrat"/>
              <a:sym typeface="Montserrat"/>
            </a:endParaRPr>
          </a:p>
          <a:p>
            <a:pPr indent="-317500" lvl="0" marL="457200" rtl="0" algn="l">
              <a:lnSpc>
                <a:spcPct val="130000"/>
              </a:lnSpc>
              <a:spcBef>
                <a:spcPts val="0"/>
              </a:spcBef>
              <a:spcAft>
                <a:spcPts val="0"/>
              </a:spcAft>
              <a:buClr>
                <a:srgbClr val="FFFFFF"/>
              </a:buClr>
              <a:buSzPts val="1400"/>
              <a:buFont typeface="Montserrat"/>
              <a:buChar char="●"/>
            </a:pPr>
            <a:r>
              <a:rPr lang="en" sz="1400">
                <a:solidFill>
                  <a:srgbClr val="FFFFFF"/>
                </a:solidFill>
                <a:latin typeface="Montserrat"/>
                <a:ea typeface="Montserrat"/>
                <a:cs typeface="Montserrat"/>
                <a:sym typeface="Montserrat"/>
              </a:rPr>
              <a:t>A couple challenges that we may face are funding and finding the right spot to put the array. </a:t>
            </a:r>
            <a:endParaRPr sz="1400">
              <a:solidFill>
                <a:srgbClr val="FFFFFF"/>
              </a:solidFill>
              <a:latin typeface="Montserrat"/>
              <a:ea typeface="Montserrat"/>
              <a:cs typeface="Montserrat"/>
              <a:sym typeface="Montserrat"/>
            </a:endParaRPr>
          </a:p>
          <a:p>
            <a:pPr indent="-317500" lvl="0" marL="457200" rtl="0" algn="l">
              <a:lnSpc>
                <a:spcPct val="130000"/>
              </a:lnSpc>
              <a:spcBef>
                <a:spcPts val="0"/>
              </a:spcBef>
              <a:spcAft>
                <a:spcPts val="0"/>
              </a:spcAft>
              <a:buClr>
                <a:srgbClr val="FFFFFF"/>
              </a:buClr>
              <a:buSzPts val="1400"/>
              <a:buFont typeface="Montserrat"/>
              <a:buChar char="●"/>
            </a:pPr>
            <a:r>
              <a:rPr lang="en" sz="1400">
                <a:solidFill>
                  <a:srgbClr val="FFFFFF"/>
                </a:solidFill>
                <a:latin typeface="Montserrat"/>
                <a:ea typeface="Montserrat"/>
                <a:cs typeface="Montserrat"/>
                <a:sym typeface="Montserrat"/>
              </a:rPr>
              <a:t>We are hoping to receive some funding from our school board in addition to money that we fundraise ourselves..</a:t>
            </a:r>
            <a:endParaRPr sz="1400">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19"/>
          <p:cNvPicPr preferRelativeResize="0"/>
          <p:nvPr/>
        </p:nvPicPr>
        <p:blipFill>
          <a:blip r:embed="rId3">
            <a:alphaModFix/>
          </a:blip>
          <a:stretch>
            <a:fillRect/>
          </a:stretch>
        </p:blipFill>
        <p:spPr>
          <a:xfrm>
            <a:off x="5945375" y="403452"/>
            <a:ext cx="2244147" cy="1683098"/>
          </a:xfrm>
          <a:prstGeom prst="rect">
            <a:avLst/>
          </a:prstGeom>
          <a:noFill/>
          <a:ln>
            <a:noFill/>
          </a:ln>
        </p:spPr>
      </p:pic>
      <p:pic>
        <p:nvPicPr>
          <p:cNvPr id="174" name="Google Shape;174;p19"/>
          <p:cNvPicPr preferRelativeResize="0"/>
          <p:nvPr/>
        </p:nvPicPr>
        <p:blipFill>
          <a:blip r:embed="rId4">
            <a:alphaModFix/>
          </a:blip>
          <a:stretch>
            <a:fillRect/>
          </a:stretch>
        </p:blipFill>
        <p:spPr>
          <a:xfrm>
            <a:off x="2224913" y="2418025"/>
            <a:ext cx="4694175" cy="2474100"/>
          </a:xfrm>
          <a:prstGeom prst="rect">
            <a:avLst/>
          </a:prstGeom>
          <a:noFill/>
          <a:ln>
            <a:noFill/>
          </a:ln>
        </p:spPr>
      </p:pic>
      <p:pic>
        <p:nvPicPr>
          <p:cNvPr id="175" name="Google Shape;175;p19"/>
          <p:cNvPicPr preferRelativeResize="0"/>
          <p:nvPr/>
        </p:nvPicPr>
        <p:blipFill>
          <a:blip r:embed="rId5">
            <a:alphaModFix/>
          </a:blip>
          <a:stretch>
            <a:fillRect/>
          </a:stretch>
        </p:blipFill>
        <p:spPr>
          <a:xfrm>
            <a:off x="242875" y="340762"/>
            <a:ext cx="3308199" cy="1808475"/>
          </a:xfrm>
          <a:prstGeom prst="rect">
            <a:avLst/>
          </a:prstGeom>
          <a:noFill/>
          <a:ln>
            <a:noFill/>
          </a:ln>
        </p:spPr>
      </p:pic>
      <p:sp>
        <p:nvSpPr>
          <p:cNvPr id="176" name="Google Shape;176;p19"/>
          <p:cNvSpPr txBox="1"/>
          <p:nvPr/>
        </p:nvSpPr>
        <p:spPr>
          <a:xfrm>
            <a:off x="2986350" y="268500"/>
            <a:ext cx="3171300" cy="1953000"/>
          </a:xfrm>
          <a:prstGeom prst="rect">
            <a:avLst/>
          </a:prstGeom>
          <a:noFill/>
          <a:ln>
            <a:noFill/>
          </a:ln>
        </p:spPr>
        <p:txBody>
          <a:bodyPr anchorCtr="0" anchor="t" bIns="91425" lIns="91425" spcFirstLastPara="1" rIns="91425" wrap="square" tIns="91425">
            <a:noAutofit/>
          </a:bodyPr>
          <a:lstStyle/>
          <a:p>
            <a:pPr indent="-317500" lvl="0" marL="457200" rtl="0" algn="l">
              <a:lnSpc>
                <a:spcPct val="130000"/>
              </a:lnSpc>
              <a:spcBef>
                <a:spcPts val="100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We had the chance to visit some solar arrays at the homes of local residents.  This allowed us to better visualize they type of array we want at our school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20"/>
          <p:cNvPicPr preferRelativeResize="0"/>
          <p:nvPr/>
        </p:nvPicPr>
        <p:blipFill>
          <a:blip r:embed="rId3">
            <a:alphaModFix/>
          </a:blip>
          <a:stretch>
            <a:fillRect/>
          </a:stretch>
        </p:blipFill>
        <p:spPr>
          <a:xfrm>
            <a:off x="717850" y="2064825"/>
            <a:ext cx="3434448" cy="2286227"/>
          </a:xfrm>
          <a:prstGeom prst="rect">
            <a:avLst/>
          </a:prstGeom>
          <a:noFill/>
          <a:ln>
            <a:noFill/>
          </a:ln>
        </p:spPr>
      </p:pic>
      <p:pic>
        <p:nvPicPr>
          <p:cNvPr id="182" name="Google Shape;182;p20"/>
          <p:cNvPicPr preferRelativeResize="0"/>
          <p:nvPr/>
        </p:nvPicPr>
        <p:blipFill>
          <a:blip r:embed="rId4">
            <a:alphaModFix/>
          </a:blip>
          <a:stretch>
            <a:fillRect/>
          </a:stretch>
        </p:blipFill>
        <p:spPr>
          <a:xfrm>
            <a:off x="5377750" y="2282237"/>
            <a:ext cx="3048303" cy="2286227"/>
          </a:xfrm>
          <a:prstGeom prst="rect">
            <a:avLst/>
          </a:prstGeom>
          <a:noFill/>
          <a:ln>
            <a:noFill/>
          </a:ln>
        </p:spPr>
      </p:pic>
      <p:sp>
        <p:nvSpPr>
          <p:cNvPr id="183" name="Google Shape;183;p20"/>
          <p:cNvSpPr txBox="1"/>
          <p:nvPr/>
        </p:nvSpPr>
        <p:spPr>
          <a:xfrm>
            <a:off x="1486050" y="266850"/>
            <a:ext cx="5740500" cy="1566300"/>
          </a:xfrm>
          <a:prstGeom prst="rect">
            <a:avLst/>
          </a:prstGeom>
          <a:noFill/>
          <a:ln>
            <a:noFill/>
          </a:ln>
        </p:spPr>
        <p:txBody>
          <a:bodyPr anchorCtr="0" anchor="t" bIns="91425" lIns="91425" spcFirstLastPara="1" rIns="91425" wrap="square" tIns="91425">
            <a:noAutofit/>
          </a:bodyPr>
          <a:lstStyle/>
          <a:p>
            <a:pPr indent="-317500" lvl="0" marL="457200" rtl="0" algn="l">
              <a:lnSpc>
                <a:spcPct val="130000"/>
              </a:lnSpc>
              <a:spcBef>
                <a:spcPts val="100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Our group has presented out findings and project idea to our principal, to our superintendent, and to the Curriculum Committee.  The next steps are to present to the Building and Grounds committee (April 19) and the school board (May 14)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1"/>
          <p:cNvSpPr txBox="1"/>
          <p:nvPr/>
        </p:nvSpPr>
        <p:spPr>
          <a:xfrm>
            <a:off x="1061400" y="494250"/>
            <a:ext cx="8082600" cy="4002600"/>
          </a:xfrm>
          <a:prstGeom prst="rect">
            <a:avLst/>
          </a:prstGeom>
          <a:noFill/>
          <a:ln>
            <a:noFill/>
          </a:ln>
        </p:spPr>
        <p:txBody>
          <a:bodyPr anchorCtr="0" anchor="t" bIns="91425" lIns="91425" spcFirstLastPara="1" rIns="91425" wrap="square" tIns="91425">
            <a:noAutofit/>
          </a:bodyPr>
          <a:lstStyle/>
          <a:p>
            <a:pPr indent="-317500" lvl="0" marL="457200" rtl="0" algn="l">
              <a:lnSpc>
                <a:spcPct val="130000"/>
              </a:lnSpc>
              <a:spcBef>
                <a:spcPts val="100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Time line</a:t>
            </a:r>
            <a:endParaRPr>
              <a:solidFill>
                <a:schemeClr val="lt1"/>
              </a:solidFill>
              <a:latin typeface="Montserrat"/>
              <a:ea typeface="Montserrat"/>
              <a:cs typeface="Montserrat"/>
              <a:sym typeface="Montserrat"/>
            </a:endParaRPr>
          </a:p>
          <a:p>
            <a:pPr indent="-317500" lvl="0" marL="457200" rtl="0" algn="l">
              <a:lnSpc>
                <a:spcPct val="130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After the presentation to the school board and approval…..</a:t>
            </a:r>
            <a:endParaRPr>
              <a:solidFill>
                <a:schemeClr val="lt1"/>
              </a:solidFill>
              <a:latin typeface="Montserrat"/>
              <a:ea typeface="Montserrat"/>
              <a:cs typeface="Montserrat"/>
              <a:sym typeface="Montserrat"/>
            </a:endParaRPr>
          </a:p>
          <a:p>
            <a:pPr indent="-317500" lvl="0" marL="457200" rtl="0" algn="l">
              <a:lnSpc>
                <a:spcPct val="130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Select which bid is the best one for our school and project</a:t>
            </a:r>
            <a:endParaRPr>
              <a:solidFill>
                <a:schemeClr val="lt1"/>
              </a:solidFill>
              <a:latin typeface="Montserrat"/>
              <a:ea typeface="Montserrat"/>
              <a:cs typeface="Montserrat"/>
              <a:sym typeface="Montserrat"/>
            </a:endParaRPr>
          </a:p>
          <a:p>
            <a:pPr indent="-317500" lvl="0" marL="457200" rtl="0" algn="l">
              <a:lnSpc>
                <a:spcPct val="130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Have the solar company come for another visit- to plan exact location</a:t>
            </a:r>
            <a:endParaRPr>
              <a:solidFill>
                <a:schemeClr val="lt1"/>
              </a:solidFill>
              <a:latin typeface="Montserrat"/>
              <a:ea typeface="Montserrat"/>
              <a:cs typeface="Montserrat"/>
              <a:sym typeface="Montserrat"/>
            </a:endParaRPr>
          </a:p>
          <a:p>
            <a:pPr indent="-317500" lvl="0" marL="457200" rtl="0" algn="l">
              <a:lnSpc>
                <a:spcPct val="130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Finish applying for grants</a:t>
            </a:r>
            <a:endParaRPr>
              <a:solidFill>
                <a:schemeClr val="lt1"/>
              </a:solidFill>
              <a:latin typeface="Montserrat"/>
              <a:ea typeface="Montserrat"/>
              <a:cs typeface="Montserrat"/>
              <a:sym typeface="Montserrat"/>
            </a:endParaRPr>
          </a:p>
          <a:p>
            <a:pPr indent="-317500" lvl="0" marL="457200" rtl="0" algn="l">
              <a:lnSpc>
                <a:spcPct val="130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Apply for permits</a:t>
            </a:r>
            <a:endParaRPr>
              <a:solidFill>
                <a:schemeClr val="lt1"/>
              </a:solidFill>
              <a:latin typeface="Montserrat"/>
              <a:ea typeface="Montserrat"/>
              <a:cs typeface="Montserrat"/>
              <a:sym typeface="Montserrat"/>
            </a:endParaRPr>
          </a:p>
          <a:p>
            <a:pPr indent="-317500" lvl="0" marL="457200" rtl="0" algn="l">
              <a:lnSpc>
                <a:spcPct val="130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Install the panel</a:t>
            </a:r>
            <a:endParaRPr>
              <a:solidFill>
                <a:schemeClr val="lt1"/>
              </a:solidFill>
              <a:latin typeface="Montserrat"/>
              <a:ea typeface="Montserrat"/>
              <a:cs typeface="Montserrat"/>
              <a:sym typeface="Montserrat"/>
            </a:endParaRPr>
          </a:p>
          <a:p>
            <a:pPr indent="-317500" lvl="0" marL="457200" rtl="0" algn="l">
              <a:lnSpc>
                <a:spcPct val="130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Communicate to teachers how they can incorporate the solar arrays into their curriculum</a:t>
            </a:r>
            <a:endParaRPr>
              <a:solidFill>
                <a:schemeClr val="lt1"/>
              </a:solidFill>
              <a:latin typeface="Montserrat"/>
              <a:ea typeface="Montserrat"/>
              <a:cs typeface="Montserrat"/>
              <a:sym typeface="Montserrat"/>
            </a:endParaRPr>
          </a:p>
          <a:p>
            <a:pPr indent="-317500" lvl="0" marL="457200" rtl="0" algn="l">
              <a:lnSpc>
                <a:spcPct val="130000"/>
              </a:lnSpc>
              <a:spcBef>
                <a:spcPts val="0"/>
              </a:spcBef>
              <a:spcAft>
                <a:spcPts val="0"/>
              </a:spcAft>
              <a:buClr>
                <a:schemeClr val="lt1"/>
              </a:buClr>
              <a:buSzPts val="1400"/>
              <a:buFont typeface="Montserrat"/>
              <a:buChar char="●"/>
            </a:pPr>
            <a:r>
              <a:rPr lang="en" sz="4800">
                <a:solidFill>
                  <a:schemeClr val="lt1"/>
                </a:solidFill>
                <a:latin typeface="Montserrat"/>
                <a:ea typeface="Montserrat"/>
                <a:cs typeface="Montserrat"/>
                <a:sym typeface="Montserrat"/>
              </a:rPr>
              <a:t>WE WILL MAKE THIS A REALITY!!!!!!</a:t>
            </a:r>
            <a:r>
              <a:rPr lang="en">
                <a:solidFill>
                  <a:schemeClr val="lt1"/>
                </a:solidFill>
                <a:latin typeface="Montserrat"/>
                <a:ea typeface="Montserrat"/>
                <a:cs typeface="Montserrat"/>
                <a:sym typeface="Montserrat"/>
              </a:rPr>
              <a:t>i</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